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6600"/>
    <a:srgbClr val="AE5DFF"/>
    <a:srgbClr val="642F04"/>
    <a:srgbClr val="800080"/>
    <a:srgbClr val="351413"/>
    <a:srgbClr val="212911"/>
    <a:srgbClr val="1A210D"/>
    <a:srgbClr val="460046"/>
    <a:srgbClr val="D4D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8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2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31" Type="http://schemas.openxmlformats.org/officeDocument/2006/relationships/image" Target="../media/image7.png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9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500694" y="5857892"/>
            <a:ext cx="2700300" cy="3600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32242" y="1777583"/>
            <a:ext cx="676875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игра-викторина 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«Птицы Беларуси»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15272" y="3214686"/>
            <a:ext cx="1174526" cy="2160240"/>
          </a:xfrm>
          <a:prstGeom prst="rect">
            <a:avLst/>
          </a:prstGeom>
          <a:noFill/>
        </p:spPr>
      </p:pic>
      <p:pic>
        <p:nvPicPr>
          <p:cNvPr id="8" name="Picture 2" descr="C:\Users\Елена\Desktop\Безимени-1.png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827584" y="1772816"/>
            <a:ext cx="1174526" cy="21602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4286256"/>
            <a:ext cx="7632848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800080"/>
                </a:solidFill>
                <a:latin typeface="Georgia" pitchFamily="18" charset="0"/>
              </a:rPr>
              <a:t>                                          Снегирь</a:t>
            </a: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43108" y="1643050"/>
            <a:ext cx="6696744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Красногрудый, чернокрылый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Любит зернышки клевать.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С первым снегом на рябине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Он появится опять.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415654" y="2000240"/>
            <a:ext cx="1384297" cy="2546060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xn--h1apn.net/images/2012/foto/2013-2/2-5/why_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3857628"/>
            <a:ext cx="3918883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59632" y="3501008"/>
            <a:ext cx="7632848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800080"/>
                </a:solidFill>
                <a:latin typeface="Georgia" pitchFamily="18" charset="0"/>
              </a:rPr>
              <a:t>                                                   </a:t>
            </a:r>
          </a:p>
          <a:p>
            <a:pPr>
              <a:spcBef>
                <a:spcPct val="20000"/>
              </a:spcBef>
            </a:pPr>
            <a:endParaRPr lang="ru-RU" sz="2800" b="1" i="1" dirty="0" smtClean="0">
              <a:solidFill>
                <a:srgbClr val="80008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b="1" i="1" dirty="0" smtClean="0">
              <a:solidFill>
                <a:srgbClr val="80008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800080"/>
                </a:solidFill>
                <a:latin typeface="Georgia" pitchFamily="18" charset="0"/>
              </a:rPr>
              <a:t>                                                   Клёст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97840" y="1052736"/>
            <a:ext cx="6696744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Окрас обычно красный, </a:t>
            </a:r>
            <a:endParaRPr lang="ru-RU" sz="2800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А </a:t>
            </a:r>
            <a:r>
              <a:rPr lang="ru-RU" sz="2800" dirty="0">
                <a:latin typeface="Georgia" pitchFamily="18" charset="0"/>
              </a:rPr>
              <a:t>клюв крестообразный, </a:t>
            </a:r>
            <a:endParaRPr lang="ru-RU" sz="2800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Им </a:t>
            </a:r>
            <a:r>
              <a:rPr lang="ru-RU" sz="2800" dirty="0">
                <a:latin typeface="Georgia" pitchFamily="18" charset="0"/>
              </a:rPr>
              <a:t>шишки разбирает, </a:t>
            </a:r>
            <a:endParaRPr lang="ru-RU" sz="2800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 </a:t>
            </a:r>
            <a:r>
              <a:rPr lang="ru-RU" sz="2800" dirty="0">
                <a:latin typeface="Georgia" pitchFamily="18" charset="0"/>
              </a:rPr>
              <a:t>ельник населяет.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858016" y="1357298"/>
            <a:ext cx="1483704" cy="272889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hqwallpapers.ru/wallpapers/animals/klest.jpg"/>
          <p:cNvPicPr>
            <a:picLocks noChangeAspect="1" noChangeArrowheads="1"/>
          </p:cNvPicPr>
          <p:nvPr/>
        </p:nvPicPr>
        <p:blipFill>
          <a:blip r:embed="rId7" cstate="print"/>
          <a:srcRect r="21465"/>
          <a:stretch>
            <a:fillRect/>
          </a:stretch>
        </p:blipFill>
        <p:spPr bwMode="auto">
          <a:xfrm>
            <a:off x="1214414" y="3500438"/>
            <a:ext cx="4286248" cy="306999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28662" y="4000505"/>
            <a:ext cx="6929486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800080"/>
                </a:solidFill>
                <a:latin typeface="Georgia" pitchFamily="18" charset="0"/>
              </a:rPr>
              <a:t>    Цапля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Важно она по болоту шагает!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И живность болотная прочь убегает.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Ведь если лягушка укрыться не сможет, </a:t>
            </a:r>
            <a:br>
              <a:rPr lang="ru-RU" sz="2800" dirty="0" smtClean="0">
                <a:latin typeface="Georgia" pitchFamily="18" charset="0"/>
              </a:rPr>
            </a:br>
            <a:r>
              <a:rPr lang="ru-RU" sz="2800" dirty="0" smtClean="0">
                <a:latin typeface="Georgia" pitchFamily="18" charset="0"/>
              </a:rPr>
              <a:t>То этой лягушке никто не поможет.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786710" y="1357298"/>
            <a:ext cx="1071570" cy="1970878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1077218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</a:t>
            </a:r>
          </a:p>
          <a:p>
            <a:pPr algn="ctr"/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ww.cryptozoo.ru/newphoto7/2014-08-06-6.jpg"/>
          <p:cNvPicPr>
            <a:picLocks noChangeAspect="1" noChangeArrowheads="1"/>
          </p:cNvPicPr>
          <p:nvPr/>
        </p:nvPicPr>
        <p:blipFill>
          <a:blip r:embed="rId7" cstate="print"/>
          <a:srcRect l="8251" t="9901"/>
          <a:stretch>
            <a:fillRect/>
          </a:stretch>
        </p:blipFill>
        <p:spPr bwMode="auto">
          <a:xfrm>
            <a:off x="3143240" y="4000504"/>
            <a:ext cx="3971888" cy="26003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309552" y="5870976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AE5DFF"/>
                </a:solidFill>
                <a:latin typeface="Georgia" pitchFamily="18" charset="0"/>
              </a:rPr>
              <a:t>Соловей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43108" y="1571612"/>
            <a:ext cx="66967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solidFill>
                  <a:srgbClr val="C00000"/>
                </a:solidFill>
                <a:latin typeface="Georgia" pitchFamily="18" charset="0"/>
              </a:rPr>
              <a:t>_____ поёт всю ночь – будет солнечный день.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107721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АЗБУКА НАРОДНОЙ МУДРОСТИ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58016" y="242886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071670" y="1643050"/>
            <a:ext cx="1643074" cy="57150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?</a:t>
            </a:r>
            <a:endParaRPr lang="ru-RU" sz="3200" dirty="0"/>
          </a:p>
        </p:txBody>
      </p:sp>
      <p:pic>
        <p:nvPicPr>
          <p:cNvPr id="31746" name="Picture 2" descr="https://upload.wikimedia.org/wikipedia/commons/thumb/8/83/Luscinia_megarhynchos_Istria_01.jpg/640px-Luscinia_megarhynchos_Istria_01.jpg"/>
          <p:cNvPicPr>
            <a:picLocks noChangeAspect="1" noChangeArrowheads="1"/>
          </p:cNvPicPr>
          <p:nvPr/>
        </p:nvPicPr>
        <p:blipFill>
          <a:blip r:embed="rId7" cstate="print"/>
          <a:srcRect t="19680" r="30055"/>
          <a:stretch>
            <a:fillRect/>
          </a:stretch>
        </p:blipFill>
        <p:spPr bwMode="auto">
          <a:xfrm>
            <a:off x="3786182" y="2786058"/>
            <a:ext cx="2357454" cy="360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15840" y="3351766"/>
            <a:ext cx="2069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1. </a:t>
            </a:r>
            <a:r>
              <a:rPr lang="ru-RU" sz="2400" b="1" i="1" dirty="0" smtClean="0">
                <a:solidFill>
                  <a:srgbClr val="C00000"/>
                </a:solidFill>
              </a:rPr>
              <a:t>Соловей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2. </a:t>
            </a:r>
            <a:r>
              <a:rPr lang="ru-RU" sz="2400" b="1" i="1" dirty="0" smtClean="0">
                <a:solidFill>
                  <a:srgbClr val="C00000"/>
                </a:solidFill>
              </a:rPr>
              <a:t>Ласточка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3. </a:t>
            </a:r>
            <a:r>
              <a:rPr lang="ru-RU" sz="2400" b="1" i="1" dirty="0" smtClean="0">
                <a:solidFill>
                  <a:srgbClr val="C00000"/>
                </a:solidFill>
              </a:rPr>
              <a:t>Скворец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5761658"/>
            <a:ext cx="30963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i="1" dirty="0" smtClean="0">
                <a:solidFill>
                  <a:srgbClr val="AE5DFF"/>
                </a:solidFill>
                <a:latin typeface="Georgia" pitchFamily="18" charset="0"/>
              </a:rPr>
              <a:t>… перед дождем</a:t>
            </a:r>
            <a:r>
              <a:rPr lang="ru-RU" sz="2800" b="1" i="1" dirty="0" smtClean="0">
                <a:solidFill>
                  <a:srgbClr val="AE5DFF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928794" y="1714488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Ласточки летают низко - </a:t>
            </a:r>
            <a:r>
              <a:rPr lang="ru-RU" sz="2800" dirty="0" smtClean="0">
                <a:solidFill>
                  <a:srgbClr val="C00000"/>
                </a:solidFill>
                <a:latin typeface="Georgia" pitchFamily="18" charset="0"/>
              </a:rPr>
              <a:t>_______________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0892" y="185736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107721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АЗБУКА НАРОДНОЙ МУДРОСТИ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voprosy-kak-i-pochemu.ru/wp-content/uploads/2011/01/flying_swallo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0880" y="3284984"/>
            <a:ext cx="3972571" cy="2928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3645024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1. </a:t>
            </a:r>
            <a:r>
              <a:rPr lang="ru-RU" b="1" i="1" dirty="0" smtClean="0">
                <a:solidFill>
                  <a:srgbClr val="C00000"/>
                </a:solidFill>
              </a:rPr>
              <a:t>…перед жарой</a:t>
            </a:r>
            <a:endParaRPr lang="ru-RU" b="1" i="1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2. </a:t>
            </a:r>
            <a:r>
              <a:rPr lang="ru-RU" b="1" i="1" dirty="0" smtClean="0">
                <a:solidFill>
                  <a:srgbClr val="C00000"/>
                </a:solidFill>
              </a:rPr>
              <a:t>…перед дождём</a:t>
            </a:r>
            <a:endParaRPr lang="ru-RU" b="1" i="1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3. </a:t>
            </a:r>
            <a:r>
              <a:rPr lang="ru-RU" b="1" i="1" dirty="0" smtClean="0">
                <a:solidFill>
                  <a:srgbClr val="C00000"/>
                </a:solidFill>
              </a:rPr>
              <a:t>…перед похолоданием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43608" y="5906152"/>
            <a:ext cx="15995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AE5DFF"/>
                </a:solidFill>
                <a:latin typeface="Georgia" pitchFamily="18" charset="0"/>
              </a:rPr>
              <a:t>Гуси…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_________ летят –</a:t>
            </a:r>
          </a:p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 зимушку на хвосте тащат.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768" y="264318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107721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АЗБУКА НАРОДНОЙ МУДРОСТИ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i046.radikal.ru/0712/d4/549672791611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1711" y="3286124"/>
            <a:ext cx="421205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288847" y="3704580"/>
            <a:ext cx="1637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1. </a:t>
            </a:r>
            <a:r>
              <a:rPr lang="ru-RU" b="1" i="1" dirty="0" smtClean="0">
                <a:solidFill>
                  <a:srgbClr val="C00000"/>
                </a:solidFill>
              </a:rPr>
              <a:t>Соловьи</a:t>
            </a:r>
            <a:endParaRPr lang="ru-RU" b="1" i="1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2. </a:t>
            </a:r>
            <a:r>
              <a:rPr lang="ru-RU" b="1" i="1" dirty="0" smtClean="0">
                <a:solidFill>
                  <a:srgbClr val="C00000"/>
                </a:solidFill>
              </a:rPr>
              <a:t>Ласточки</a:t>
            </a:r>
            <a:endParaRPr lang="ru-RU" b="1" i="1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3. </a:t>
            </a:r>
            <a:r>
              <a:rPr lang="ru-RU" b="1" i="1" dirty="0" smtClean="0">
                <a:solidFill>
                  <a:srgbClr val="C00000"/>
                </a:solidFill>
              </a:rPr>
              <a:t>Гуси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03299" y="5687670"/>
            <a:ext cx="18408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AE5DFF"/>
                </a:solidFill>
                <a:latin typeface="Georgia" pitchFamily="18" charset="0"/>
              </a:rPr>
              <a:t>Грачи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Если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_?_ </a:t>
            </a:r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прилетели, то через месяц снег сойдет</a:t>
            </a:r>
            <a:endParaRPr lang="ru-RU" sz="2800" b="1" i="1" dirty="0" smtClean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2330" y="235743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107721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АЗБУКА НАРОДНОЙ МУДРОСТИ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g-fotki.yandex.ru/get/6005/121106398.16/0_80362_11277f1a_or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3500438"/>
            <a:ext cx="3857652" cy="279465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00178" y="4293096"/>
            <a:ext cx="2880320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AE5DFF"/>
                </a:solidFill>
                <a:latin typeface="Georgia" pitchFamily="18" charset="0"/>
              </a:rPr>
              <a:t>Жаворонок…,</a:t>
            </a:r>
          </a:p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AE5DFF"/>
                </a:solidFill>
                <a:latin typeface="Georgia" pitchFamily="18" charset="0"/>
              </a:rPr>
              <a:t>скворец…,</a:t>
            </a:r>
          </a:p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AE5DFF"/>
                </a:solidFill>
                <a:latin typeface="Georgia" pitchFamily="18" charset="0"/>
              </a:rPr>
              <a:t>журавль…, </a:t>
            </a:r>
          </a:p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AE5DFF"/>
                </a:solidFill>
                <a:latin typeface="Georgia" pitchFamily="18" charset="0"/>
              </a:rPr>
              <a:t>ласточка…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23191" y="1628800"/>
            <a:ext cx="8064896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______ - прилетает на проталину. ______ - на прогалину (лужайка в лесу), </a:t>
            </a:r>
          </a:p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______ - с теплом,</a:t>
            </a:r>
          </a:p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а _____ - с летом.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94892" y="2875351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1077218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 flip="none" rotWithShape="1"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89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АЗБУКА НАРОДНОЙ МУДРОСТИ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 flip="none" rotWithShape="1"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89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351413"/>
                  </a:solidFill>
                </a:ln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351413"/>
                </a:solidFill>
              </a:ln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8050" y="4293096"/>
            <a:ext cx="1951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1. </a:t>
            </a:r>
            <a:r>
              <a:rPr lang="ru-RU" b="1" i="1" dirty="0" smtClean="0">
                <a:solidFill>
                  <a:srgbClr val="C00000"/>
                </a:solidFill>
              </a:rPr>
              <a:t>Ласточка</a:t>
            </a:r>
            <a:endParaRPr lang="ru-RU" b="1" i="1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2</a:t>
            </a:r>
            <a:r>
              <a:rPr lang="ru-RU" b="1" i="1" dirty="0" smtClean="0">
                <a:solidFill>
                  <a:srgbClr val="C00000"/>
                </a:solidFill>
              </a:rPr>
              <a:t>. Жаворонок </a:t>
            </a:r>
            <a:endParaRPr lang="ru-RU" b="1" i="1" dirty="0">
              <a:solidFill>
                <a:srgbClr val="C00000"/>
              </a:solidFill>
            </a:endParaRPr>
          </a:p>
          <a:p>
            <a:r>
              <a:rPr lang="ru-RU" b="1" i="1" dirty="0">
                <a:solidFill>
                  <a:srgbClr val="C00000"/>
                </a:solidFill>
              </a:rPr>
              <a:t>3. </a:t>
            </a:r>
            <a:r>
              <a:rPr lang="ru-RU" b="1" i="1" dirty="0" smtClean="0">
                <a:solidFill>
                  <a:srgbClr val="C00000"/>
                </a:solidFill>
              </a:rPr>
              <a:t>Скворец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4. Журавль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26410" y="4071943"/>
            <a:ext cx="2016224" cy="259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Воробей</a:t>
            </a:r>
            <a:r>
              <a:rPr lang="ru-RU" sz="2800" i="1" dirty="0" smtClean="0">
                <a:latin typeface="Georgia" pitchFamily="18" charset="0"/>
              </a:rPr>
              <a:t>  </a:t>
            </a: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43108" y="1381440"/>
            <a:ext cx="53812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птицу по её силуэту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1482" y="242088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СИЛУЭТЫ ПТИЦ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Птичий силуэт воробья Бесплатная фотография - Public Domain Pictur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7" y="3356992"/>
            <a:ext cx="4130222" cy="3095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06742" y="1904660"/>
            <a:ext cx="2465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Синица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2.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Воробей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3. Скворец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55576" y="5429137"/>
            <a:ext cx="1822162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Сорока</a:t>
            </a:r>
            <a:endParaRPr lang="ru-RU" sz="28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10558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Назовите птицу по её силуэту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08303" y="212421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СИЛУЭТЫ </a:t>
            </a:r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ᐈ Силуэт сорока векторные картинки, иллюстрации силуэт обыкновенной сороки  | скачать на Depositphotos®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98997"/>
            <a:ext cx="5184664" cy="311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166254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1. Сорока обыкновенная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2.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Галка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3.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Серая ворона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Рисунок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12" y="0"/>
            <a:ext cx="9121688" cy="6858000"/>
          </a:xfrm>
          <a:prstGeom prst="rect">
            <a:avLst/>
          </a:prstGeom>
        </p:spPr>
      </p:pic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6408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8416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0482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24900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244408" y="213285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536408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08416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80482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524900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244408" y="285293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36408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08416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80482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524900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8244408" y="3573016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36408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08416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804820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596336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8244408" y="4293096"/>
            <a:ext cx="503114" cy="503040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536503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608511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6877198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7597278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8245350" y="5014192"/>
            <a:ext cx="503114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1979712" y="213285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Фотогалерея</a:t>
            </a:r>
            <a:endParaRPr lang="en-US" sz="2400" b="1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1979712" y="5013176"/>
            <a:ext cx="2951559" cy="50400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Берегите птиц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1979712" y="4293096"/>
            <a:ext cx="2951559" cy="503039"/>
          </a:xfrm>
          <a:prstGeom prst="bevel">
            <a:avLst>
              <a:gd name="adj" fmla="val 772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СИЛУЭТЫ ПТИЦ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1979712" y="2852936"/>
            <a:ext cx="2951559" cy="503040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1979712" y="3573016"/>
            <a:ext cx="2951559" cy="503039"/>
          </a:xfrm>
          <a:prstGeom prst="bevel">
            <a:avLst>
              <a:gd name="adj" fmla="val 7727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1400" b="1" cap="all" dirty="0" smtClean="0">
                <a:latin typeface="Times New Roman" pitchFamily="18" charset="0"/>
                <a:cs typeface="Times New Roman" pitchFamily="18" charset="0"/>
              </a:rPr>
              <a:t>Азбука народной мудрости</a:t>
            </a:r>
            <a:endParaRPr lang="ru-RU" sz="14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740352" y="6381328"/>
            <a:ext cx="1152128" cy="300800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065401" y="116632"/>
            <a:ext cx="498264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Птицы Беларуси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0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779912" y="1268760"/>
            <a:ext cx="2736304" cy="578044"/>
          </a:xfrm>
          <a:prstGeom prst="rect">
            <a:avLst/>
          </a:prstGeom>
          <a:noFill/>
        </p:spPr>
      </p:pic>
      <p:pic>
        <p:nvPicPr>
          <p:cNvPr id="37" name="Picture 2" descr="http://img-fotki.yandex.ru/get/6212/160878850.8c/0_76668_4259918f_XL"/>
          <p:cNvPicPr>
            <a:picLocks noChangeAspect="1" noChangeArrowheads="1"/>
          </p:cNvPicPr>
          <p:nvPr/>
        </p:nvPicPr>
        <p:blipFill>
          <a:blip r:embed="rId31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V="1">
            <a:off x="3779912" y="5844868"/>
            <a:ext cx="2880320" cy="6084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28662" y="4143380"/>
            <a:ext cx="1987154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Стриж</a:t>
            </a:r>
            <a:endParaRPr lang="ru-RU" sz="28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579484" y="952812"/>
            <a:ext cx="52091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Назовите птицу по её силуэту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3455" y="2477441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СИЛУЭТЫ </a:t>
            </a:r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AutoShape 2" descr="data:image/jpeg;base64,/9j/4AAQSkZJRgABAQAAAQABAAD/2wCEAAkGBxQSEhUUEhQUFRQXFxQUFhQVFBcYFxgVFBcXFxUWFxQYHCggGBolHBQUITEhJSksLi4uFx8zODMsNygtLisBCgoKDg0OGhAQGiwkHCQsLCwsLCwsLCwsLCwsLCwsLCwsLCwsLCwsLCwsLCwsLCwsLCwsLCwsLCwsLCwsLCwsK//AABEIALQBGAMBIgACEQEDEQH/xAAcAAABBQEBAQAAAAAAAAAAAAACAAEDBAUGBwj/xABAEAABAwIDBAcGBAUEAQUAAAABAAIRAyEEEjEFQVFhBhMicYGRoTJCUrHB8AcUI9FicpLh8TNDY4JTFRaDorL/xAAYAQEBAQEBAAAAAAAAAAAAAAAAAQIDBP/EAB4RAQEAAgIDAQEAAAAAAAAAAAABAhESIQMxQWFR/9oADAMBAAIRAxEAPwD1gIpVD8+NyjfiSVdjSdXAVOvtIDesbFV3uMN802BwBJlxlTa6aX5pztFNSwxOqnwmFAV5rFUV6WFAU8ACUcLOxtfMcjfFBC9prP8A4QtdjABAUeFoBg5qZAySdMqEkkmUDFMUimQMUJKcoCgRKElIoCoGJQEoigKBihKcoSUCKGE6SAYShEkgYBPCcJQgZOnRNpkoGCjxuKp0GGpXqNpsHvOMeAGpPILmek3TyjhZZRitW0t/ptPM+8e6y8sxuKxG0a+au8va0y/cGt+Bo3E6WUuUiybenO/EGk8ONCk4sAcRVe4N0sDk4E8SEl5pXwwfX6slxpZQ5zWaNc2AKYPjuubwkuPPK+q68cZ7e24TARqVLVI9lo8VO+9gip0wNF6HFBSw8blew+HhFRpKwEDtCdMosVXyhBDtDE5RA1KWzsNAzHUqvg6Je7MfBagCAkkklUJMnTKKZJOmQCUJRFCUAlCU5QlQC4oCicgKBigKIoSgElCU5QopJ0yZAUpBMAoMdjqVATWqNZvgntHubqgshPUIa0ueQxo1c4gAeJXD7Y/ERrQfyzBA1rVT2R3N3rzDbPS3EY2plY9zuNR2g/kZo3v1WeU+Lx/r1PpN+JmGwvZog16p0EEDlA1Pp4rzravTTF15dXqEA3bQaYY3+Yj2jy0WTTwLKQvLnu9p5u4k7pXWfh50bouqfmsa9jaFN36dNxk1ag07OuUepWbbemtSD6K9BcRjAKtc9RQjMXuEEtFyQDujfosPpLXY+q6ls9sUaBADvffIAqVXnUNu4cLL0bp90slradAONMtd1odTc2SSA1pZrAEkgi+YLjcPtekzPSq06WWpLopM6stgDsP+KeMrOV+RcZ9YoxVNzOrqVXMgNcSwkNq54Bk6wdZGgsnWf1Ae8kMBABEOzFpEyDHedAkp1/Vvb6SaIVmjTUVCnNyrYXocRBEEIVbG1so4KiWviA3vWSQ+q++itUKJfc2Cv0qDW6BQFSZAgKQBMEQRDJJ4ShAyScpkUySdMgEoCjKEoAIQlSEISFBEQgIUpCEhBEQhIUpCCtDGl73NYwaue4NaO8lBGQmyrErdLKJkYcOrke+OxRH/AMjvaH8oKydo9JKoE1KjaYOjaYgnuJOY99gpuNaddXe1gl7mtH8Rj0WJtDpVh6VhmqHkIHrc+S892htok2zS4wDdz3Hg0C7jyGkXMKlXJaAari1zpimwzVcBrmqAwwXu1ht7z1m5fxqYul2r02xDyWU4pnTLTjOLaPqGch5AF3JchjscM3bJq1DcMBJGupJJLu8k8o0VL8y6oTSoNAaLOcB2G/wzo88hDeIdqtLZ+zW0xM5nOuXu18yueV+VqKLNnvq9qvprkHst8N6Y02MBc0BvpYfVXcVjcpLZ3QsfCYSvjazKNBmYuJAHGNXHg0ak8k38P1c6P7Mq4/ECnREgXvoBoSTuC9hwnRduDw9SoCH4hlNxD3Ds04F+rZB7XBX+h3Rins6gKTSHVXQatX4ncBwaNwWV+IvSwYOn1DATWqsDiZDYpEkHKXAhzjlcI3SumtTdYt3dR530sLiW6kuh5c8kS8y5wzXOYx3rBdjWPc40w1j4DTBIzER70TGs2G6FsYak6qAzrWFtQuALnDsvBinbk1w8inxGzC39CoYqkNLW0ycuQmM1RpHZb2R3yuLarg6xABf2nlriwSL57dYSRIbE35pIHCpQcSKYdLcrnvB7UfxAT6WhJND6JaEYTAIgF6nEghqUQ7VSAJ0DAIgknhAkUJAIwwoASQVMVTb7VSm3ve0fMpU8TTd7NSme57T9UBpkYbOkHuKRYUEaZSZU2VBGmIUpZv0HErD2l0pw1GRmNR3w073/AJtEGtCXVFcFj+ntdxijSZTHE9t3feAPVc9jdp4irerWe8cC6G/0iAoPT8VtKhTtUrU2nhmBPkLrLxHS/CN0NR5/hYQPN0LzOIE2AGpO7nqlQaKgkzlmwOhHMfRS1ZHUbR6f16hLMHRaz/mq9r+luhKxX4M1XdZiqj8RUF+2ew0jg32QhqYlrGyTAH3H2Vze0trurAg/p0vhmS4bs0a90d06rFrcja2n0gDYZRh5+L3R/KBqefzXPVa7nvJHbfN3EktDuFrvcPhbYXuNFWaC8hgBANso9pxO50X/AOoud5UuIrsw8sltWrEFk/pUh/zPHtH/AIm2+Ik6zW19JHbQZQ/0/wBSs4QXm8j4WxALR8LYYN5doskPq4l+VrrmBUqzo0e63iBxgAbgNTYw2BdWlz3nK72nQA5/8NrNZ/C3+y3MLh2MGVoju+5jwW9aZtR4Wk2kxtNlgPU/EpcTWLQBxk81NRoiSST3R9FXx2oEGPUrz22duutsXaMuObcJler/AIR9HOoofmqgipWbFMHVtHjyLiJ7gFyvRLZLMViG0niKQu9o1fFwzx3nhK9oPCAALADQAaALp4sftYzvwMwCSQAJJJMAAakncF4v+Mm0W/8AqTWg5+ro0qTm7g8l7yBzipSM8CvY9odUKNU4gNNAU3mqHRlLADmBmy+c34XNiKlUMNMNcIaXSGtc2Yl0kuAgC/ured6Yx9rey9mHXJuc45rNIJBkTrcRK1qOKzFrA9kuBzQNMogCoT7dpvzUGDwr4GYnIZzMDgAWltgZ0BPO5BVvEtpsplrabM5gnIGwGnRsCxIAK4OpUqb3uaS9hpi5otzTUi13HQd0JIsRtf2MrcgLQAwN1DR7TjxmPJMs2rHt1SsxsZ3sbMxmcGzGsT3qelDhLS1w4tIPyVXaOzKOIZkr0w9syJ1aeLXC4PcuH270GxFPt4So6o0XDCYqAcAR7X3Zeu2z44yS/XovVngmyrxql0gx1AkdZVBFiC4mDwyPkDyWvhPxLrstVbTfze0sP9TbeisyiXGvT4UWOxdOhSfVrODKbBmc47gvOdp/iq5jZp0qZdA7DyYcZvlqtO4TbKuA6SdPsRtGKb3NFNpzGlTBAndmky4i9/QJclmLu9t/iu4kswVIAaCrUEuPMU93jPcuT2h0ixOIMVK9R4njlZbg0Q304Lj340tMm24d/JV6uMflGWL6DkAXH5FY7rWpHbUMOwXdJv7oHzOivtDd1Ow0k/ILjcJtbsAB9RrwCXBzaZZDdcpAngNdVBW2hXqH3pto0iZ08wpqq7xtQt9klvcY9QVbo9IMTTHZxFQcsxI8A6VwjKGLDZeXt4Nz3iNY3KnSoYgl16kDXt+JukiPVXdPK9EDrMQ0xfK5rMzu+BIRYj8XoZalTzmY9o6by3d5ryKlgXvaahzDk0S558fvkqlDEu3xI3fRdJEunp21emj6zQcRUMG7aTRY88ot8+9ZVLHvqyYFNu4e8b96wNl7NdUJe75j6roKOHDRAIHKZRlYbiCBbMdN0/Leh68u+PuI/cKJzJucpPMA/Mp3vgRPgNfLciI6xLtTYabwOcbyrFXEik0Zj3De48uA56qqNd9rk6gcSsWtVJfdznnTSPABYrpE2NxTnul500bNgPl46d6gaHOvIAFyScrWj4ifdHP2juVihSABLwGt9q40A1ufmrWzOjrq4FTEZ6eGzE0qDbVKx3F28TqXHTdG/FsntqfjPZjH1JZhAQ1wyvxGUh7hvZTn/TZfvO88djZXR4U2j9NtvjEweXEroaGHDYAa0ZRDWtADWN3NaN2uupMo6r433/ZePPzXK6np6McJj7Zv5Ti0TukW/p4KCthry6oAODQBfnEn1Wi4zrdA55+Hwt5kBXG5f1nKYqNGkG6GfvmnxLSRY5ec38EeKqEe6yL3iPkqpe0jQA9wH910trGo7f8AC7ZjGF9Q9qq6WtPwt1MDUk8eFl22Px1GgC6vVp0wAXEOe0GAJs0mSvK6W0qzMOKWFcyjWrPbT653tNDjBgnTvVmnsrB7L2gyji6X5w1MMKv5is0VahrB78xAdIDYDQN+/ivVjZMXHKW1m9KemdbHPdSYMmFGTLSBE1niHfqVBq2dwta87uYoUaj29shziZcG6N/h5kDffUKXNlrPytDM2bI1oAYzMZaGNGkTE7uav0qTgwGm1+e2Ut+EazvJJ1XHK2tyaXBiWCmyn1XaAhznG5jv0tuWc15cRkDoBmA2RI7t3et2hgOvu6OtAmDaTEXbuAREVMK0UabqbnVPayCXNHed5lZ0qkzC5x11V8knK2mLnhruFklr7O2O9rQKjXWMgW3buXeknGm3rYRgoQiC9jzq20Nm0q4/VYCdzhZw/wC30XL7T6FxJpAVR8Bhr/2PouyCKFNLt4ZifybajmPHUPBv1lNzfVu7msjpDs8MaKlOhSe0f7tEiOMnJffqvbulmwW4ullLWlxhocRdjS4ZnA8QJgaXXz9tHCuw9R4YS0tLmhzSRYG0+BGvFYssbljKp4lrrHS2osOUrTobLY8aizpkS2O50c+6O9UK4c6S6M0CXiGmTF4Ajl4laOy3OzAEkwLG3jymZurYu2ps7o7SbBMvdY9oyOVtOHmt7C7NpMkgEvOrjfXw9VnbOcQ2C5xOnMaq6zEmJMHuif7LAmdQbG6d90GHw7XODYtOg4c1VfiSZbeeO7zV3BVC2NPDQcbnU80F3aOG7OSm0ARBhoNvkuP21sDNGUNYQQcxJLiN/pyhdhXqnLJK53FViHEDtby6Wi/CADdXG1Ky8Ds8Upkl3E5HeOqtGJtrzb9+iF5m/Z79/mBKAUrXJNrgmR6ldGFhr4Eegj6BIO+96iB+x9Aq2LxuQ5WXedeDZ48+SlrUhY7FEyxlm+y4neT7oGrlXOKa0Tv42J7hHyFuJVVtV9dzadNpd7QaGi7ifaPdYcrLptjbBZTOerlqVQdNaVMjdP8AuPH9I5rnlnJN10mO+oHY+zS7JWrghtnU6PvPI0c47mDjpwXQve5xzE9o24ADg0bgqtSpJJkknUn6p2N3uJHGNfHgF4PJ5bnfx6cMOM/R1KgHZmXa5RYDmVG2md/kNw4IX1BfKLcAdT371B1p3gjgL+saJhj9TKrL4A9nwVZzp3EDXQwgrVCNC1p4lpn/AO0KB9S13z97oW9sCq1QBcjz+iqirm0Ijg0QPHiq+IBJgAEcYv5KxsmnLwJAggGZ46CF0x79s5LDMI17mtrU3mmLkAOaOMyBcCNyHH1+sxHWHPUIZ1bKZqdY49k9U2mJ9jnoJMrDO134jRrsjg4hsmJBADjJgmCBHOFrbLwr6TmPlrSIcS5sw0bhz081uspW7GcCzOA18y9jHuLiXez4DfESrGOrAdhpNrEcCCIIjcb+SmqYkUHOqvzF5HZBOpMjMZ0AHFV9j7OqVD1jIn2hJiZ1I3ws7Vd2RRLG5gRJuTv7iVp7PwuR3WVO08+yDaOFuCbA7OqZhmMDUgHn+61WYFocXGS43knTgFrGVNq//qBLtCdZjSd906uVI3J1vVZd4AiATBEF6XE4RBME6gdea/iZ0UkHFUhYZjWaBc5oAcBwEXXpQTPYHAhwBBEEHQg6ghKu9PmqrghoBrCmw+GgkjuC6jpZsP8AK4lzGiGOJfTO7K7d4EELMFCIlYbQ4YlpuCRqef7KWm+BvbM+0Z1vq0FOaflzTQbeWqlWJcICBOpkybQed1OXRrfxA87rPNTLynedPRSVssy4Q609rXmD7yxVS4mvI9qP5b+pWPUqT7zieZj/APK0fyjnXvHDf4SCsvEgNJaDziL/AN1rBnIoIEyR5n7805ef8/VA0nU98f5WdjtoxYXO8/QLpWZFvF45tOwu6Ld/E8uSg2fsarXa4jsgiTUdYQdXE+cfc12UMhBqMNSq67aA3Aizqh90cBqV02y9nOPbxLnP0y0ZimDwj3446W8ueWWnSRY2TsxtMHq3OaxwALtHVIsSN7WEgwJ3+eqKIIA0A0H+AiY+f33dwTuqAaLy5Y7vbrMtTpE+G6R4XPlKp1ofvnlJB74m6mxBHADmTA+aqlzjrBHHXyMrHGNckzm5W9kfMqqXA+6PA/MGCAnrVM0AEEj4Sfkoqr3AQR56eYCsiWhOQGDU8AZ87H0UdRsyW5T55vImCoKtTf1QA4xlnzVvY+zTiS5zewwWDhJObhrEDkFqJWPVqumAb8BP7fsjxGKqMMuJJgdnSI4HW37rc2hSq0nFj8gYe0TJbDiBBzRv5BZ21NkMOR4qZgSxlSnfOHkEkzpBI4SFuMotlYOOrtM2a0EHKHC8xJv4LfGz3i7hULSC0tgCBuuj6O7IIcKw7QiABEw0RJOlzNlf2liDULWXF5N9Y3W1CaTbDxGzesew1STMEB3D3RG4Qun2dgSHZpytiMoGqPDYIAhzru3fe5XSdy1jilqSnbT/ACkXIXcEiF0ZCTuSVOpi+3A3Wnf4funWdrp6WEQQhEF6XEQTpgkookkk4QYnS7YoxeHc0D9RvapnmPd8bjxXlWKwpaAHAtdAMHW4Gs+a9wXF9PtiZpxLdwY1w3xJE+EtWbFlcEKdoUTwrRb/AHQup+Ky0pBguCO75qWmwxGo0goyz7/sipULyNT5FZqnIbFwfAn0IhYu0sI4nMewzcHF7n+v2F0GU7oQGi2btk8z+6zvS624HG4hxEBrgBAkCSZMCNbq5srZFR0dTTJf71eo0ZWHhTabZh8Trgiw3rtaTJM5Yi2YjTk0blLUrEiB4aqZeS/IsxZuy9jMoXJz1Dck3knVxJuT3qzUub6cvl80cAb536E3PNQvffXwv6rM3fa0b6k+Gg3Dw4pZzEx3DmoiQNCPRO4hwG+O9W4ptDUqNEktk8jqfOQlTk6jLxE/TclUpncJ8h80LabhuaTfWT5KcYu6hqlrJJDjvgFs+Eu0VNm02n3S3hm/cK7UxThcsyn+QEXtulZ+JxI3wRFgWC55GPms2LAbQqhwgNZPG0/1AgnzXR7Fw1V1BlSq7IyAGMpEA5fjk5oNpi2q5LMbEWGXQa6kfILT2ZibnKCIc0ANnMRlsIHtAnNbmrPWyru1WOOWkHuqHMA1rx2pmZcd4gG6p0XVKxkmGtOVjb5iWkta51hFtB4qHZ9Y1sW54OSnTkVC4AAmMvV74FjPctLDkkOfNnExl+EaEcoSjps4oUQzUgRbeTxVbA4W+ck/LyHBVKOHAdNPMd97ySrtLsdqq7M7c0aBanbK4cTL4beNeSI0nEfDf7lVfzJmGMu65MfVXqc7+F1pB4elGtypHFRl0BZeJNSocosN6W6GlTptde3ekhwGFDG9q54JKweihEECeV6HIYToQiUDhEhSQGhqMDgWkSCIIOiSSDz/AKXdHjTe6rTH6ZhxAHszZ2m6Y81zeTVeyG9iJBsRyXnvSfo8cO4VKcmk4meLDwPEc+SxYsrm3Ub/ACQ5VOROmn3om6uDp4/2Wa1AHT715qNovd0cB92U3V3lRvp2sXef7rOmhNbvn6+UaoanK33w3JZDb9tfFR138W+Mnf4KcTaRgtaT4KN7GibX++CmpsmzQY4yUNVh4gec/wB1OJtVqU+MDuFvlKfdAk+Sc09/r9YUTxGhJ8FdBusOhaY5EfTRNUdm0IGv3KB9U6C/MGI70AEzBcP+xv4HRKIXMda9Q6x2mxfkbqHEUZFxB4Ak67zdXwzmT3kfIKWrg6nVvqZCWMEuMGBBG/Qa8VnTW2CMMcr6gByMc1pdEtk5ok7iYMdy6zo1gTSwDcTDXVsTWiiLZmU2BzSSdYkPMD4mzy53C1gcHi2BxEVMK+CbHOa0+Nm+q2au1CMJg8LSHbFFxc+YLBWeXOgfERAnvKY9e1yU8OA5uUsygGX5r9o2yxoXGXO7ytjDbPENBGVseyN4HEqtRwuWCTLhcNA42B79VdDy1suP+FJESMfMtogAb3H6cU9DAQczzLuabDVHCzW63urwbPctTtKTUbAk1iEVIPJVE4Cq1KzWOAGp3fUoKuO4A95VfD4We0Tr8lLVi8MQXOsLbyUlJTpNTKo9BBThCnC9DiMJwhCcIo0kwKdA6SZOgSTmgghwBB1BSSQcJ0i6NOpOc+kC6kbkDVnGP4VzroIsfJeuysXanRqhWkgdW/4maE/xN0KxcVleddZfWET2q/tjYFahOdocz/yNu2Oe9p71lB2713rDYKkTf0J/dAaWbeW+M28VO6dYnxTAjUDwQRuoxvMffBA4czO5SvE8uf7oczNMwnnlUEApcJKCplFpPcJ+QmVI6mD7zQP5gfTijyiwac3ACY8gEFbqxoLmNLmPDiibQJIDRJNgAC4nwC3MD0cxFX/bDG2JLy0WO/JM+a7jYmwGYYe0Xv8AiytbHdlv6qzG0t05no90OLiKmIlo+Athx7508lofiIxrNlYhjGgD9FoBcRrWZvmT3b9F1EAWAA7lkdKNntxOEr0nkgFmcFpgh1Iio3XdLADyJXTj1qM77ePPrYUUAW0DMAOJcZc5u83vqY71o4RvVsc90Nc5s5nXyiIa0c9T5LK2ZhDUptcfZb+p3uIAYI8z5K9WZ1pbSuQ3tP8AHd32Xkd6nwNV5bqLwM3IWVynUbduvFxTuwrbRYAXCt4JrHCw/fvWptmlQrRqpBWc64BjcBvPGVMzCA6hWhTAC1JWaqsD9J796esFYeIFlHSw+YEyrQ35YObewSLmMhupTvAywJMKLD0oOZwvuWVWyQAAkquIeYJCSu0ejBPKFOvS5DCdCESAgnCFOEBJJk4RCSSSRSTJJIHlc9tXojQrSWfpP17I7M/y7vBdAkpZslcJV6E1Rem8TvY82P8ALUA05EBUv/auLJjqgOZqNynyM+i9ITrPCLyrzU9D8X/4xPEVGEepCid0NxkXptdyzsH1Xp8piU4ReVedYToFWfeoadIcB2z6WXQ7P6HUKcF81Hjfo3+nRdEShVmMicqClTaxuVgDRwAhJzk7ionOWkC9yxOlm1fy2HOUB1WqeppNIBBc8GSQdWgSStipUDQXOs1oLieAAkrz/aePOKqtqOGVrJFNvAGJJO9xgSs5Zai4zbKfhwxrabbnSdBm3uP0RYXD9W2AJcTqtClhATJ148O5WHUwCIXn4uu1bD4U5e1EqxhcKGab1NCEMJ1P9gtaRJUrNaLlPTqSJVI5ReMxVnBseRneMo91qbE9ciIRYXDgNhSUGtN3G/BSm55KgRTEQAgq4ZTMMmyWIdDVBk7QxLWtKSxOkGNABATLFqvXQnCSS9biIIkkkDhOkkgIJJJIh0ydJAySSSBJJJIHSSSRTISnSQChckkgicVGUkkGV0orlmFqFuphp7nODT6ErkKDbDuTpLl5PbePpabYITc/e5JJYaTgJ4SSVQ+GpDNoqe0qxmJsmSUvpVnZtIWJlXqqSSQoqLYCz9p1iAUklUeb7fxDiXXSSSWG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xQSEhUUEhQUFRQXFxQUFhQVFBcYFxgVFBcXFxUWFxQYHCggGBolHBQUITEhJSksLi4uFx8zODMsNygtLisBCgoKDg0OGhAQGiwkHCQsLCwsLCwsLCwsLCwsLCwsLCwsLCwsLCwsLCwsLCwsLCwsLCwsLCwsLCwsLCwsLCwsK//AABEIALQBGAMBIgACEQEDEQH/xAAcAAABBQEBAQAAAAAAAAAAAAACAAEDBAUGBwj/xABAEAABAwIDBAcGBAUEAQUAAAABAAIRAyEEEjEFQVFhBhMicYGRoTJCUrHB8AcUI9FicpLh8TNDY4JTFRaDorL/xAAYAQEBAQEBAAAAAAAAAAAAAAAAAQIDBP/EAB4RAQEAAgIDAQEAAAAAAAAAAAABAhESIQMxQWFR/9oADAMBAAIRAxEAPwD1gIpVD8+NyjfiSVdjSdXAVOvtIDesbFV3uMN802BwBJlxlTa6aX5pztFNSwxOqnwmFAV5rFUV6WFAU8ACUcLOxtfMcjfFBC9prP8A4QtdjABAUeFoBg5qZAySdMqEkkmUDFMUimQMUJKcoCgRKElIoCoGJQEoigKBihKcoSUCKGE6SAYShEkgYBPCcJQgZOnRNpkoGCjxuKp0GGpXqNpsHvOMeAGpPILmek3TyjhZZRitW0t/ptPM+8e6y8sxuKxG0a+au8va0y/cGt+Bo3E6WUuUiybenO/EGk8ONCk4sAcRVe4N0sDk4E8SEl5pXwwfX6slxpZQ5zWaNc2AKYPjuubwkuPPK+q68cZ7e24TARqVLVI9lo8VO+9gip0wNF6HFBSw8blew+HhFRpKwEDtCdMosVXyhBDtDE5RA1KWzsNAzHUqvg6Je7MfBagCAkkklUJMnTKKZJOmQCUJRFCUAlCU5QlQC4oCicgKBigKIoSgElCU5QopJ0yZAUpBMAoMdjqVATWqNZvgntHubqgshPUIa0ueQxo1c4gAeJXD7Y/ERrQfyzBA1rVT2R3N3rzDbPS3EY2plY9zuNR2g/kZo3v1WeU+Lx/r1PpN+JmGwvZog16p0EEDlA1Pp4rzravTTF15dXqEA3bQaYY3+Yj2jy0WTTwLKQvLnu9p5u4k7pXWfh50bouqfmsa9jaFN36dNxk1ag07OuUepWbbemtSD6K9BcRjAKtc9RQjMXuEEtFyQDujfosPpLXY+q6ls9sUaBADvffIAqVXnUNu4cLL0bp90slradAONMtd1odTc2SSA1pZrAEkgi+YLjcPtekzPSq06WWpLopM6stgDsP+KeMrOV+RcZ9YoxVNzOrqVXMgNcSwkNq54Bk6wdZGgsnWf1Ae8kMBABEOzFpEyDHedAkp1/Vvb6SaIVmjTUVCnNyrYXocRBEEIVbG1so4KiWviA3vWSQ+q++itUKJfc2Cv0qDW6BQFSZAgKQBMEQRDJJ4ShAyScpkUySdMgEoCjKEoAIQlSEISFBEQgIUpCEhBEQhIUpCCtDGl73NYwaue4NaO8lBGQmyrErdLKJkYcOrke+OxRH/AMjvaH8oKydo9JKoE1KjaYOjaYgnuJOY99gpuNaddXe1gl7mtH8Rj0WJtDpVh6VhmqHkIHrc+S892htok2zS4wDdz3Hg0C7jyGkXMKlXJaAari1zpimwzVcBrmqAwwXu1ht7z1m5fxqYul2r02xDyWU4pnTLTjOLaPqGch5AF3JchjscM3bJq1DcMBJGupJJLu8k8o0VL8y6oTSoNAaLOcB2G/wzo88hDeIdqtLZ+zW0xM5nOuXu18yueV+VqKLNnvq9qvprkHst8N6Y02MBc0BvpYfVXcVjcpLZ3QsfCYSvjazKNBmYuJAHGNXHg0ak8k38P1c6P7Mq4/ECnREgXvoBoSTuC9hwnRduDw9SoCH4hlNxD3Ds04F+rZB7XBX+h3Rins6gKTSHVXQatX4ncBwaNwWV+IvSwYOn1DATWqsDiZDYpEkHKXAhzjlcI3SumtTdYt3dR530sLiW6kuh5c8kS8y5wzXOYx3rBdjWPc40w1j4DTBIzER70TGs2G6FsYak6qAzrWFtQuALnDsvBinbk1w8inxGzC39CoYqkNLW0ycuQmM1RpHZb2R3yuLarg6xABf2nlriwSL57dYSRIbE35pIHCpQcSKYdLcrnvB7UfxAT6WhJND6JaEYTAIgF6nEghqUQ7VSAJ0DAIgknhAkUJAIwwoASQVMVTb7VSm3ve0fMpU8TTd7NSme57T9UBpkYbOkHuKRYUEaZSZU2VBGmIUpZv0HErD2l0pw1GRmNR3w073/AJtEGtCXVFcFj+ntdxijSZTHE9t3feAPVc9jdp4irerWe8cC6G/0iAoPT8VtKhTtUrU2nhmBPkLrLxHS/CN0NR5/hYQPN0LzOIE2AGpO7nqlQaKgkzlmwOhHMfRS1ZHUbR6f16hLMHRaz/mq9r+luhKxX4M1XdZiqj8RUF+2ew0jg32QhqYlrGyTAH3H2Vze0trurAg/p0vhmS4bs0a90d06rFrcja2n0gDYZRh5+L3R/KBqefzXPVa7nvJHbfN3EktDuFrvcPhbYXuNFWaC8hgBANso9pxO50X/AOoud5UuIrsw8sltWrEFk/pUh/zPHtH/AIm2+Ik6zW19JHbQZQ/0/wBSs4QXm8j4WxALR8LYYN5doskPq4l+VrrmBUqzo0e63iBxgAbgNTYw2BdWlz3nK72nQA5/8NrNZ/C3+y3MLh2MGVoju+5jwW9aZtR4Wk2kxtNlgPU/EpcTWLQBxk81NRoiSST3R9FXx2oEGPUrz22duutsXaMuObcJler/AIR9HOoofmqgipWbFMHVtHjyLiJ7gFyvRLZLMViG0niKQu9o1fFwzx3nhK9oPCAALADQAaALp4sftYzvwMwCSQAJJJMAAakncF4v+Mm0W/8AqTWg5+ro0qTm7g8l7yBzipSM8CvY9odUKNU4gNNAU3mqHRlLADmBmy+c34XNiKlUMNMNcIaXSGtc2Yl0kuAgC/ured6Yx9rey9mHXJuc45rNIJBkTrcRK1qOKzFrA9kuBzQNMogCoT7dpvzUGDwr4GYnIZzMDgAWltgZ0BPO5BVvEtpsplrabM5gnIGwGnRsCxIAK4OpUqb3uaS9hpi5otzTUi13HQd0JIsRtf2MrcgLQAwN1DR7TjxmPJMs2rHt1SsxsZ3sbMxmcGzGsT3qelDhLS1w4tIPyVXaOzKOIZkr0w9syJ1aeLXC4PcuH270GxFPt4So6o0XDCYqAcAR7X3Zeu2z44yS/XovVngmyrxql0gx1AkdZVBFiC4mDwyPkDyWvhPxLrstVbTfze0sP9TbeisyiXGvT4UWOxdOhSfVrODKbBmc47gvOdp/iq5jZp0qZdA7DyYcZvlqtO4TbKuA6SdPsRtGKb3NFNpzGlTBAndmky4i9/QJclmLu9t/iu4kswVIAaCrUEuPMU93jPcuT2h0ixOIMVK9R4njlZbg0Q304Lj340tMm24d/JV6uMflGWL6DkAXH5FY7rWpHbUMOwXdJv7oHzOivtDd1Ow0k/ILjcJtbsAB9RrwCXBzaZZDdcpAngNdVBW2hXqH3pto0iZ08wpqq7xtQt9klvcY9QVbo9IMTTHZxFQcsxI8A6VwjKGLDZeXt4Nz3iNY3KnSoYgl16kDXt+JukiPVXdPK9EDrMQ0xfK5rMzu+BIRYj8XoZalTzmY9o6by3d5ryKlgXvaahzDk0S558fvkqlDEu3xI3fRdJEunp21emj6zQcRUMG7aTRY88ot8+9ZVLHvqyYFNu4e8b96wNl7NdUJe75j6roKOHDRAIHKZRlYbiCBbMdN0/Leh68u+PuI/cKJzJucpPMA/Mp3vgRPgNfLciI6xLtTYabwOcbyrFXEik0Zj3De48uA56qqNd9rk6gcSsWtVJfdznnTSPABYrpE2NxTnul500bNgPl46d6gaHOvIAFyScrWj4ifdHP2juVihSABLwGt9q40A1ufmrWzOjrq4FTEZ6eGzE0qDbVKx3F28TqXHTdG/FsntqfjPZjH1JZhAQ1wyvxGUh7hvZTn/TZfvO88djZXR4U2j9NtvjEweXEroaGHDYAa0ZRDWtADWN3NaN2uupMo6r433/ZePPzXK6np6McJj7Zv5Ti0TukW/p4KCthry6oAODQBfnEn1Wi4zrdA55+Hwt5kBXG5f1nKYqNGkG6GfvmnxLSRY5ec38EeKqEe6yL3iPkqpe0jQA9wH910trGo7f8AC7ZjGF9Q9qq6WtPwt1MDUk8eFl22Px1GgC6vVp0wAXEOe0GAJs0mSvK6W0qzMOKWFcyjWrPbT653tNDjBgnTvVmnsrB7L2gyji6X5w1MMKv5is0VahrB78xAdIDYDQN+/ivVjZMXHKW1m9KemdbHPdSYMmFGTLSBE1niHfqVBq2dwta87uYoUaj29shziZcG6N/h5kDffUKXNlrPytDM2bI1oAYzMZaGNGkTE7uav0qTgwGm1+e2Ut+EazvJJ1XHK2tyaXBiWCmyn1XaAhznG5jv0tuWc15cRkDoBmA2RI7t3et2hgOvu6OtAmDaTEXbuAREVMK0UabqbnVPayCXNHed5lZ0qkzC5x11V8knK2mLnhruFklr7O2O9rQKjXWMgW3buXeknGm3rYRgoQiC9jzq20Nm0q4/VYCdzhZw/wC30XL7T6FxJpAVR8Bhr/2PouyCKFNLt4ZifybajmPHUPBv1lNzfVu7msjpDs8MaKlOhSe0f7tEiOMnJffqvbulmwW4ullLWlxhocRdjS4ZnA8QJgaXXz9tHCuw9R4YS0tLmhzSRYG0+BGvFYssbljKp4lrrHS2osOUrTobLY8aizpkS2O50c+6O9UK4c6S6M0CXiGmTF4Ajl4laOy3OzAEkwLG3jymZurYu2ps7o7SbBMvdY9oyOVtOHmt7C7NpMkgEvOrjfXw9VnbOcQ2C5xOnMaq6zEmJMHuif7LAmdQbG6d90GHw7XODYtOg4c1VfiSZbeeO7zV3BVC2NPDQcbnU80F3aOG7OSm0ARBhoNvkuP21sDNGUNYQQcxJLiN/pyhdhXqnLJK53FViHEDtby6Wi/CADdXG1Ky8Ds8Upkl3E5HeOqtGJtrzb9+iF5m/Z79/mBKAUrXJNrgmR6ldGFhr4Eegj6BIO+96iB+x9Aq2LxuQ5WXedeDZ48+SlrUhY7FEyxlm+y4neT7oGrlXOKa0Tv42J7hHyFuJVVtV9dzadNpd7QaGi7ifaPdYcrLptjbBZTOerlqVQdNaVMjdP8AuPH9I5rnlnJN10mO+oHY+zS7JWrghtnU6PvPI0c47mDjpwXQve5xzE9o24ADg0bgqtSpJJkknUn6p2N3uJHGNfHgF4PJ5bnfx6cMOM/R1KgHZmXa5RYDmVG2md/kNw4IX1BfKLcAdT371B1p3gjgL+saJhj9TKrL4A9nwVZzp3EDXQwgrVCNC1p4lpn/AO0KB9S13z97oW9sCq1QBcjz+iqirm0Ijg0QPHiq+IBJgAEcYv5KxsmnLwJAggGZ46CF0x79s5LDMI17mtrU3mmLkAOaOMyBcCNyHH1+sxHWHPUIZ1bKZqdY49k9U2mJ9jnoJMrDO134jRrsjg4hsmJBADjJgmCBHOFrbLwr6TmPlrSIcS5sw0bhz081uspW7GcCzOA18y9jHuLiXez4DfESrGOrAdhpNrEcCCIIjcb+SmqYkUHOqvzF5HZBOpMjMZ0AHFV9j7OqVD1jIn2hJiZ1I3ws7Vd2RRLG5gRJuTv7iVp7PwuR3WVO08+yDaOFuCbA7OqZhmMDUgHn+61WYFocXGS43knTgFrGVNq//qBLtCdZjSd906uVI3J1vVZd4AiATBEF6XE4RBME6gdea/iZ0UkHFUhYZjWaBc5oAcBwEXXpQTPYHAhwBBEEHQg6ghKu9PmqrghoBrCmw+GgkjuC6jpZsP8AK4lzGiGOJfTO7K7d4EELMFCIlYbQ4YlpuCRqef7KWm+BvbM+0Z1vq0FOaflzTQbeWqlWJcICBOpkybQed1OXRrfxA87rPNTLynedPRSVssy4Q609rXmD7yxVS4mvI9qP5b+pWPUqT7zieZj/APK0fyjnXvHDf4SCsvEgNJaDziL/AN1rBnIoIEyR5n7805ef8/VA0nU98f5WdjtoxYXO8/QLpWZFvF45tOwu6Ld/E8uSg2fsarXa4jsgiTUdYQdXE+cfc12UMhBqMNSq67aA3Aizqh90cBqV02y9nOPbxLnP0y0ZimDwj3446W8ueWWnSRY2TsxtMHq3OaxwALtHVIsSN7WEgwJ3+eqKIIA0A0H+AiY+f33dwTuqAaLy5Y7vbrMtTpE+G6R4XPlKp1ofvnlJB74m6mxBHADmTA+aqlzjrBHHXyMrHGNckzm5W9kfMqqXA+6PA/MGCAnrVM0AEEj4Sfkoqr3AQR56eYCsiWhOQGDU8AZ87H0UdRsyW5T55vImCoKtTf1QA4xlnzVvY+zTiS5zewwWDhJObhrEDkFqJWPVqumAb8BP7fsjxGKqMMuJJgdnSI4HW37rc2hSq0nFj8gYe0TJbDiBBzRv5BZ21NkMOR4qZgSxlSnfOHkEkzpBI4SFuMotlYOOrtM2a0EHKHC8xJv4LfGz3i7hULSC0tgCBuuj6O7IIcKw7QiABEw0RJOlzNlf2liDULWXF5N9Y3W1CaTbDxGzesew1STMEB3D3RG4Qun2dgSHZpytiMoGqPDYIAhzru3fe5XSdy1jilqSnbT/ACkXIXcEiF0ZCTuSVOpi+3A3Wnf4funWdrp6WEQQhEF6XEQTpgkookkk4QYnS7YoxeHc0D9RvapnmPd8bjxXlWKwpaAHAtdAMHW4Gs+a9wXF9PtiZpxLdwY1w3xJE+EtWbFlcEKdoUTwrRb/AHQup+Ky0pBguCO75qWmwxGo0goyz7/sipULyNT5FZqnIbFwfAn0IhYu0sI4nMewzcHF7n+v2F0GU7oQGi2btk8z+6zvS624HG4hxEBrgBAkCSZMCNbq5srZFR0dTTJf71eo0ZWHhTabZh8Trgiw3rtaTJM5Yi2YjTk0blLUrEiB4aqZeS/IsxZuy9jMoXJz1Dck3knVxJuT3qzUub6cvl80cAb536E3PNQvffXwv6rM3fa0b6k+Gg3Dw4pZzEx3DmoiQNCPRO4hwG+O9W4ptDUqNEktk8jqfOQlTk6jLxE/TclUpncJ8h80LabhuaTfWT5KcYu6hqlrJJDjvgFs+Eu0VNm02n3S3hm/cK7UxThcsyn+QEXtulZ+JxI3wRFgWC55GPms2LAbQqhwgNZPG0/1AgnzXR7Fw1V1BlSq7IyAGMpEA5fjk5oNpi2q5LMbEWGXQa6kfILT2ZibnKCIc0ANnMRlsIHtAnNbmrPWyru1WOOWkHuqHMA1rx2pmZcd4gG6p0XVKxkmGtOVjb5iWkta51hFtB4qHZ9Y1sW54OSnTkVC4AAmMvV74FjPctLDkkOfNnExl+EaEcoSjps4oUQzUgRbeTxVbA4W+ck/LyHBVKOHAdNPMd97ySrtLsdqq7M7c0aBanbK4cTL4beNeSI0nEfDf7lVfzJmGMu65MfVXqc7+F1pB4elGtypHFRl0BZeJNSocosN6W6GlTptde3ekhwGFDG9q54JKweihEECeV6HIYToQiUDhEhSQGhqMDgWkSCIIOiSSDz/AKXdHjTe6rTH6ZhxAHszZ2m6Y81zeTVeyG9iJBsRyXnvSfo8cO4VKcmk4meLDwPEc+SxYsrm3Ub/ACQ5VOROmn3om6uDp4/2Wa1AHT715qNovd0cB92U3V3lRvp2sXef7rOmhNbvn6+UaoanK33w3JZDb9tfFR138W+Mnf4KcTaRgtaT4KN7GibX++CmpsmzQY4yUNVh4gec/wB1OJtVqU+MDuFvlKfdAk+Sc09/r9YUTxGhJ8FdBusOhaY5EfTRNUdm0IGv3KB9U6C/MGI70AEzBcP+xv4HRKIXMda9Q6x2mxfkbqHEUZFxB4Ak67zdXwzmT3kfIKWrg6nVvqZCWMEuMGBBG/Qa8VnTW2CMMcr6gByMc1pdEtk5ok7iYMdy6zo1gTSwDcTDXVsTWiiLZmU2BzSSdYkPMD4mzy53C1gcHi2BxEVMK+CbHOa0+Nm+q2au1CMJg8LSHbFFxc+YLBWeXOgfERAnvKY9e1yU8OA5uUsygGX5r9o2yxoXGXO7ytjDbPENBGVseyN4HEqtRwuWCTLhcNA42B79VdDy1suP+FJESMfMtogAb3H6cU9DAQczzLuabDVHCzW63urwbPctTtKTUbAk1iEVIPJVE4Cq1KzWOAGp3fUoKuO4A95VfD4We0Tr8lLVi8MQXOsLbyUlJTpNTKo9BBThCnC9DiMJwhCcIo0kwKdA6SZOgSTmgghwBB1BSSQcJ0i6NOpOc+kC6kbkDVnGP4VzroIsfJeuysXanRqhWkgdW/4maE/xN0KxcVleddZfWET2q/tjYFahOdocz/yNu2Oe9p71lB2713rDYKkTf0J/dAaWbeW+M28VO6dYnxTAjUDwQRuoxvMffBA4czO5SvE8uf7oczNMwnnlUEApcJKCplFpPcJ+QmVI6mD7zQP5gfTijyiwac3ACY8gEFbqxoLmNLmPDiibQJIDRJNgAC4nwC3MD0cxFX/bDG2JLy0WO/JM+a7jYmwGYYe0Xv8AiytbHdlv6qzG0t05no90OLiKmIlo+Athx7508lofiIxrNlYhjGgD9FoBcRrWZvmT3b9F1EAWAA7lkdKNntxOEr0nkgFmcFpgh1Iio3XdLADyJXTj1qM77ePPrYUUAW0DMAOJcZc5u83vqY71o4RvVsc90Nc5s5nXyiIa0c9T5LK2ZhDUptcfZb+p3uIAYI8z5K9WZ1pbSuQ3tP8AHd32Xkd6nwNV5bqLwM3IWVynUbduvFxTuwrbRYAXCt4JrHCw/fvWptmlQrRqpBWc64BjcBvPGVMzCA6hWhTAC1JWaqsD9J796esFYeIFlHSw+YEyrQ35YObewSLmMhupTvAywJMKLD0oOZwvuWVWyQAAkquIeYJCSu0ejBPKFOvS5DCdCESAgnCFOEBJJk4RCSSSRSTJJIHlc9tXojQrSWfpP17I7M/y7vBdAkpZslcJV6E1Rem8TvY82P8ALUA05EBUv/auLJjqgOZqNynyM+i9ITrPCLyrzU9D8X/4xPEVGEepCid0NxkXptdyzsH1Xp8piU4ReVedYToFWfeoadIcB2z6WXQ7P6HUKcF81Hjfo3+nRdEShVmMicqClTaxuVgDRwAhJzk7ionOWkC9yxOlm1fy2HOUB1WqeppNIBBc8GSQdWgSStipUDQXOs1oLieAAkrz/aePOKqtqOGVrJFNvAGJJO9xgSs5Zai4zbKfhwxrabbnSdBm3uP0RYXD9W2AJcTqtClhATJ148O5WHUwCIXn4uu1bD4U5e1EqxhcKGab1NCEMJ1P9gtaRJUrNaLlPTqSJVI5ReMxVnBseRneMo91qbE9ciIRYXDgNhSUGtN3G/BSm55KgRTEQAgq4ZTMMmyWIdDVBk7QxLWtKSxOkGNABATLFqvXQnCSS9biIIkkkDhOkkgIJJJIh0ydJAySSSBJJJIHSSSRTISnSQChckkgicVGUkkGV0orlmFqFuphp7nODT6ErkKDbDuTpLl5PbePpabYITc/e5JJYaTgJ4SSVQ+GpDNoqe0qxmJsmSUvpVnZtIWJlXqqSSQoqLYCz9p1iAUklUeb7fxDiXXSSSWG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Нарисуем стриж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3943350" cy="3390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41068" y="1554111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1.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Пустельга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2.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Ласточка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3.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Стриж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 rot="10800000" flipV="1">
            <a:off x="2051720" y="4741239"/>
            <a:ext cx="1751318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7030A0"/>
                </a:solidFill>
                <a:latin typeface="Georgia" pitchFamily="18" charset="0"/>
              </a:rPr>
              <a:t>Цапля</a:t>
            </a:r>
            <a:endParaRPr lang="ru-RU" sz="2800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542822" y="1105580"/>
            <a:ext cx="52824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Назовите птицу по её силуэту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2300" y="247378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СИЛУЭТЫ </a:t>
            </a:r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ᐈ Силуэт цапля векторные картинки, иллюстрации цапля силуэт | скачать на  Depositphotos®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359" y="1553601"/>
            <a:ext cx="2874627" cy="5087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7504" y="3728377"/>
            <a:ext cx="3240360" cy="223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i="1" dirty="0" smtClean="0">
                <a:solidFill>
                  <a:srgbClr val="7030A0"/>
                </a:solidFill>
                <a:latin typeface="Georgia" pitchFamily="18" charset="0"/>
              </a:rPr>
              <a:t>На всех представленных силуэтах изображены журавли</a:t>
            </a:r>
            <a:endParaRPr lang="ru-RU" b="1" i="1" dirty="0" smtClean="0">
              <a:solidFill>
                <a:srgbClr val="7030A0"/>
              </a:solidFill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95736" y="1105580"/>
            <a:ext cx="61206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>
                <a:latin typeface="Georgia" pitchFamily="18" charset="0"/>
              </a:rPr>
              <a:t>Найдите силуэт </a:t>
            </a:r>
            <a:r>
              <a:rPr lang="ru-RU" sz="2800" dirty="0" smtClean="0">
                <a:latin typeface="Georgia" pitchFamily="18" charset="0"/>
              </a:rPr>
              <a:t>Журавля среди представленных силуэтов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427664" y="2740316"/>
            <a:ext cx="1345456" cy="247462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СИЛУЭТЫ </a:t>
            </a:r>
            <a:r>
              <a:rPr lang="ru-RU" sz="3200" b="1" spc="50" dirty="0" smtClean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ПТИЦ</a:t>
            </a:r>
            <a:endParaRPr lang="ru-RU" sz="3200" b="1" spc="50" dirty="0">
              <a:ln w="1143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60648"/>
            <a:ext cx="648072" cy="58477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Журавль силуэт | Премиум вектор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40316"/>
            <a:ext cx="3809666" cy="3809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707904" y="3024462"/>
            <a:ext cx="15978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Голод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Что птицам страшнее: голод или холод?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БЕРЕГИТЕ ПТИЦ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984268" y="288678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greensector.ru/wp-content/uploads/2012/03/kormushka-300x2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643314"/>
            <a:ext cx="3500462" cy="256700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826316" y="5594544"/>
            <a:ext cx="3888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Апрель (1 апреля)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В каком месяце проводится весенний праздник – День птиц?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6984268" y="2644601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БЕРЕГИТЕ ПТИЦ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967335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  <a:latin typeface="Georgia" pitchFamily="18" charset="0"/>
              </a:rPr>
              <a:t>1. 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Март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Georgia" pitchFamily="18" charset="0"/>
              </a:rPr>
              <a:t>2. 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Апрель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  <a:p>
            <a:r>
              <a:rPr lang="ru-RU" sz="2400" b="1" i="1" dirty="0">
                <a:solidFill>
                  <a:srgbClr val="C00000"/>
                </a:solidFill>
                <a:latin typeface="Georgia" pitchFamily="18" charset="0"/>
              </a:rPr>
              <a:t>3. </a:t>
            </a:r>
            <a:r>
              <a:rPr lang="ru-RU" sz="2400" b="1" i="1" dirty="0" smtClean="0">
                <a:solidFill>
                  <a:srgbClr val="C00000"/>
                </a:solidFill>
                <a:latin typeface="Georgia" pitchFamily="18" charset="0"/>
              </a:rPr>
              <a:t>Май</a:t>
            </a:r>
            <a:endParaRPr lang="ru-RU" sz="24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223037" y="3420824"/>
            <a:ext cx="49380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Обыкновенного козодоя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19152" y="1052736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Годом какой птицы объявлен 2021 год в Беларуси?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142520" y="2250568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БЕРЕГИТЕ ПТИЦ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7545" y="21328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1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 Кукушки обыкновенной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2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 Ласточки береговой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3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. Обыкновенного козодоя </a:t>
            </a:r>
            <a:endParaRPr lang="ru-RU" b="1" i="1" dirty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1026" name="Picture 2" descr="Козодой – фото, описание, ареал, рацион, враги, популяц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350" y="3891229"/>
            <a:ext cx="4603455" cy="2756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85786" y="5429264"/>
            <a:ext cx="30661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Черный аист.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428736"/>
            <a:ext cx="669674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По описанию назовите птицу:</a:t>
            </a:r>
          </a:p>
          <a:p>
            <a:pPr algn="just">
              <a:spcBef>
                <a:spcPct val="20000"/>
              </a:spcBef>
            </a:pPr>
            <a:r>
              <a:rPr lang="ru-RU" sz="2000" b="1" dirty="0" smtClean="0">
                <a:solidFill>
                  <a:srgbClr val="800000"/>
                </a:solidFill>
                <a:latin typeface="Georgia" pitchFamily="18" charset="0"/>
              </a:rPr>
              <a:t>Крупная </a:t>
            </a:r>
            <a:r>
              <a:rPr lang="ru-RU" sz="2000" b="1" dirty="0">
                <a:solidFill>
                  <a:srgbClr val="800000"/>
                </a:solidFill>
                <a:latin typeface="Georgia" pitchFamily="18" charset="0"/>
              </a:rPr>
              <a:t>(до 100 см длиной, массой до 3 кг) птица с длинными шеей и ногами. В полете шея вытянута. Окраска оперения черная с металлическим блеском, белые только брюхо и подхвостье. Клюв и ноги красные, у молодых </a:t>
            </a:r>
            <a:r>
              <a:rPr lang="ru-RU" sz="2000" b="1" dirty="0" smtClean="0">
                <a:solidFill>
                  <a:srgbClr val="800000"/>
                </a:solidFill>
                <a:latin typeface="Georgia" pitchFamily="18" charset="0"/>
              </a:rPr>
              <a:t>оливковые</a:t>
            </a:r>
            <a:r>
              <a:rPr lang="ru-RU" sz="2000" b="1" dirty="0">
                <a:solidFill>
                  <a:srgbClr val="800000"/>
                </a:solidFill>
                <a:latin typeface="Georgia" pitchFamily="18" charset="0"/>
              </a:rPr>
              <a:t>.</a:t>
            </a:r>
            <a:endParaRPr lang="ru-RU" sz="2000" b="1" dirty="0" smtClean="0">
              <a:solidFill>
                <a:srgbClr val="800000"/>
              </a:solidFill>
              <a:latin typeface="Georgia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630407" y="3717032"/>
            <a:ext cx="1126698" cy="2072272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БЕРЕГИТЕ ПТИЦ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71472" y="3857628"/>
            <a:ext cx="7632848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Беловежская пуща  </a:t>
            </a:r>
          </a:p>
          <a:p>
            <a:pPr>
              <a:spcBef>
                <a:spcPct val="20000"/>
              </a:spcBef>
            </a:pPr>
            <a:r>
              <a:rPr lang="ru-RU" sz="2800" b="1" i="1" dirty="0" err="1" smtClean="0">
                <a:solidFill>
                  <a:srgbClr val="FF0000"/>
                </a:solidFill>
                <a:latin typeface="Georgia" pitchFamily="18" charset="0"/>
              </a:rPr>
              <a:t>Браславские</a:t>
            </a:r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 озера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Назовите 2 национальных парка Беларуси, являющихся местами сохранения, охраны и изучения  редких птиц. 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7000892" y="292893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БЕРЕГИТЕ ПТИЦ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5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642F04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642F04"/>
                </a:solidFill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encrypted-tbn3.gstatic.com/images?q=tbn:ANd9GcSKkTl94RNjndyF2MoBiHGLgFNuBxYAfndtqNoZUhLge-pGxK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4572008"/>
            <a:ext cx="3000396" cy="168022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61929" y="5762312"/>
            <a:ext cx="18442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Королёк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88296" y="980728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Что это за птица?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Фотогалерея 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56538" y="213285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http://zoomet.ru/mal/foto2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2978656"/>
            <a:ext cx="4170879" cy="235745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24302" y="1844824"/>
            <a:ext cx="18658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Синица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Снегирь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Королёк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14348" y="564357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Ласточка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Какая птица строит эти гнезда?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0892" y="2571744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3108" y="28572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Фотогалерея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img-fotki.yandex.ru/get/5401/miss-musya2011.e/0_2df60_88fc373d_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2357430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928662" y="5857892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Тетерев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63688" y="1211560"/>
            <a:ext cx="7256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Какая птица изображена на фотографии?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15206" y="228599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Фотогалерея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55911" y="3376844"/>
            <a:ext cx="167866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1.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Фазан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Тетерев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Глухарь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Тетерев (лат. Lyrurus tetrix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2311496"/>
            <a:ext cx="4808088" cy="3423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00100" y="6143644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Серого гуся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689734" y="845423"/>
            <a:ext cx="6929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Гнездо какой птицы изображено?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72330" y="2500306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Фотогалерея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s://img-fotki.yandex.ru/get/4404/ravile2.2/0_5dd9f_80a90ed0_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2500305"/>
            <a:ext cx="4762500" cy="35718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59832" y="1368643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1. Серого гуся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 Серой куропатки</a:t>
            </a:r>
          </a:p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 Серой цапли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71538" y="6000768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Журавль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123728" y="1628800"/>
            <a:ext cx="66967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Какая птица получила название от названия данных ягод?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43768" y="2643182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4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260648"/>
            <a:ext cx="5832648" cy="584775"/>
          </a:xfrm>
          <a:prstGeom prst="rect">
            <a:avLst/>
          </a:prstGeom>
          <a:gradFill>
            <a:gsLst>
              <a:gs pos="0">
                <a:srgbClr val="DBD3E5"/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D4D3D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Фотогалерея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460046"/>
                  </a:solidFill>
                </a:ln>
                <a:gradFill>
                  <a:gsLst>
                    <a:gs pos="25000">
                      <a:srgbClr val="7030A0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3200" b="1" spc="50" dirty="0">
              <a:ln w="11430">
                <a:solidFill>
                  <a:srgbClr val="460046"/>
                </a:solidFill>
              </a:ln>
              <a:gradFill>
                <a:gsLst>
                  <a:gs pos="25000">
                    <a:srgbClr val="7030A0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supersadovod.ru/wp-content/uploads/2012/08/Klyukv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2714620"/>
            <a:ext cx="4357718" cy="304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 rot="10800000" flipV="1">
            <a:off x="4357686" y="2428868"/>
            <a:ext cx="3786214" cy="40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                            </a:t>
            </a:r>
          </a:p>
          <a:p>
            <a:pPr lvl="1"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 lvl="1"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 lvl="1"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 lvl="1"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 lvl="1">
              <a:spcBef>
                <a:spcPct val="20000"/>
              </a:spcBef>
            </a:pPr>
            <a:endParaRPr lang="ru-RU" sz="2800" i="1" dirty="0" smtClean="0">
              <a:latin typeface="Georgia" pitchFamily="18" charset="0"/>
            </a:endParaRPr>
          </a:p>
          <a:p>
            <a:pPr lvl="1"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                                     </a:t>
            </a:r>
            <a:r>
              <a:rPr lang="ru-RU" sz="2800" b="1" i="1" dirty="0" smtClean="0">
                <a:solidFill>
                  <a:srgbClr val="800080"/>
                </a:solidFill>
                <a:latin typeface="Georgia" pitchFamily="18" charset="0"/>
              </a:rPr>
              <a:t>Скворец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267744" y="980728"/>
            <a:ext cx="4874314" cy="334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dirty="0">
                <a:latin typeface="Georgia" pitchFamily="18" charset="0"/>
              </a:rPr>
              <a:t>По всей Европе обитает, </a:t>
            </a:r>
            <a:endParaRPr lang="ru-RU" sz="2400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На </a:t>
            </a:r>
            <a:r>
              <a:rPr lang="ru-RU" sz="2400" dirty="0">
                <a:latin typeface="Georgia" pitchFamily="18" charset="0"/>
              </a:rPr>
              <a:t>зиму в Африку летает. </a:t>
            </a:r>
            <a:endParaRPr lang="ru-RU" sz="2400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С </a:t>
            </a:r>
            <a:r>
              <a:rPr lang="ru-RU" sz="2400" dirty="0">
                <a:latin typeface="Georgia" pitchFamily="18" charset="0"/>
              </a:rPr>
              <a:t>ним весело и не до скуки – Легко заучивает звуки. </a:t>
            </a:r>
            <a:endParaRPr lang="ru-RU" sz="2400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И</a:t>
            </a:r>
            <a:r>
              <a:rPr lang="ru-RU" sz="2400" dirty="0">
                <a:latin typeface="Georgia" pitchFamily="18" charset="0"/>
              </a:rPr>
              <a:t>, суть мелодии схватив, </a:t>
            </a:r>
            <a:endParaRPr lang="ru-RU" sz="2400" dirty="0" smtClean="0">
              <a:latin typeface="Georgia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2400" dirty="0" smtClean="0">
                <a:latin typeface="Georgia" pitchFamily="18" charset="0"/>
              </a:rPr>
              <a:t>Он </a:t>
            </a:r>
            <a:r>
              <a:rPr lang="ru-RU" sz="2400" dirty="0">
                <a:latin typeface="Georgia" pitchFamily="18" charset="0"/>
              </a:rPr>
              <a:t>повторит любой мотив. Живёт под крышею певец Красавчик, умничка</a:t>
            </a:r>
            <a:r>
              <a:rPr lang="ru-RU" sz="2400" dirty="0" smtClean="0">
                <a:latin typeface="Georgia" pitchFamily="18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 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7715272" y="1714488"/>
            <a:ext cx="893342" cy="1643074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8" name="Picture 4" descr="http://www.tepid.ru/images/common-starling-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4572008"/>
            <a:ext cx="1928826" cy="20274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00100" y="4357694"/>
            <a:ext cx="76328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                                        </a:t>
            </a:r>
            <a:r>
              <a:rPr lang="ru-RU" sz="2800" b="1" i="1" dirty="0" smtClean="0">
                <a:solidFill>
                  <a:srgbClr val="800080"/>
                </a:solidFill>
                <a:latin typeface="Georgia" pitchFamily="18" charset="0"/>
              </a:rPr>
              <a:t>Дятел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71670" y="1500174"/>
            <a:ext cx="6696744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Я по дереву стучу,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Червяков добыть хочу.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Хоть и скрылся под корой,</a:t>
            </a:r>
          </a:p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Все равно ты будешь мой!</a:t>
            </a:r>
          </a:p>
        </p:txBody>
      </p:sp>
      <p:pic>
        <p:nvPicPr>
          <p:cNvPr id="9" name="Рисунок 8" descr="Безимени-1.png"/>
          <p:cNvPicPr>
            <a:picLocks noChangeAspect="1"/>
          </p:cNvPicPr>
          <p:nvPr/>
        </p:nvPicPr>
        <p:blipFill>
          <a:blip r:embed="rId4" cstate="screen">
            <a:duotone>
              <a:schemeClr val="accent3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786578" y="1643050"/>
            <a:ext cx="1656184" cy="3046126"/>
          </a:xfrm>
          <a:prstGeom prst="rect">
            <a:avLst/>
          </a:prstGeom>
        </p:spPr>
      </p:pic>
      <p:pic>
        <p:nvPicPr>
          <p:cNvPr id="11" name="Рисунок 10" descr="дом-6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67744" y="251937"/>
            <a:ext cx="5832648" cy="584775"/>
          </a:xfrm>
          <a:prstGeom prst="rect">
            <a:avLst/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1A210D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ЗАГАДКИ</a:t>
            </a:r>
            <a:endParaRPr lang="ru-RU" sz="3200" b="1" spc="50" dirty="0">
              <a:ln w="11430">
                <a:solidFill>
                  <a:srgbClr val="1A210D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16416" y="251937"/>
            <a:ext cx="648072" cy="584775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212911"/>
                  </a:solidFill>
                </a:ln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spc="50" dirty="0">
              <a:ln w="11430">
                <a:solidFill>
                  <a:srgbClr val="212911"/>
                </a:solidFill>
              </a:ln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hotdok.ru/files/images/dyate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3571876"/>
            <a:ext cx="2001107" cy="307181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635</Words>
  <Application>Microsoft Office PowerPoint</Application>
  <PresentationFormat>Экран (4:3)</PresentationFormat>
  <Paragraphs>235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users</cp:lastModifiedBy>
  <cp:revision>78</cp:revision>
  <dcterms:created xsi:type="dcterms:W3CDTF">2014-01-06T16:00:12Z</dcterms:created>
  <dcterms:modified xsi:type="dcterms:W3CDTF">2021-03-18T12:50:18Z</dcterms:modified>
</cp:coreProperties>
</file>