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2"/>
  </p:notesMasterIdLst>
  <p:sldIdLst>
    <p:sldId id="256" r:id="rId2"/>
    <p:sldId id="339" r:id="rId3"/>
    <p:sldId id="340" r:id="rId4"/>
    <p:sldId id="341" r:id="rId5"/>
    <p:sldId id="342" r:id="rId6"/>
    <p:sldId id="338" r:id="rId7"/>
    <p:sldId id="257" r:id="rId8"/>
    <p:sldId id="336" r:id="rId9"/>
    <p:sldId id="258" r:id="rId10"/>
    <p:sldId id="259" r:id="rId11"/>
    <p:sldId id="288" r:id="rId12"/>
    <p:sldId id="289" r:id="rId13"/>
    <p:sldId id="290" r:id="rId14"/>
    <p:sldId id="291" r:id="rId15"/>
    <p:sldId id="292" r:id="rId16"/>
    <p:sldId id="293" r:id="rId17"/>
    <p:sldId id="294" r:id="rId18"/>
    <p:sldId id="295" r:id="rId19"/>
    <p:sldId id="296" r:id="rId20"/>
    <p:sldId id="297" r:id="rId21"/>
    <p:sldId id="298" r:id="rId22"/>
    <p:sldId id="299" r:id="rId23"/>
    <p:sldId id="300" r:id="rId24"/>
    <p:sldId id="301" r:id="rId25"/>
    <p:sldId id="302" r:id="rId26"/>
    <p:sldId id="303" r:id="rId27"/>
    <p:sldId id="304" r:id="rId28"/>
    <p:sldId id="305" r:id="rId29"/>
    <p:sldId id="306" r:id="rId30"/>
    <p:sldId id="307" r:id="rId31"/>
    <p:sldId id="308" r:id="rId32"/>
    <p:sldId id="309" r:id="rId33"/>
    <p:sldId id="310" r:id="rId34"/>
    <p:sldId id="311" r:id="rId35"/>
    <p:sldId id="312" r:id="rId36"/>
    <p:sldId id="313" r:id="rId37"/>
    <p:sldId id="314" r:id="rId38"/>
    <p:sldId id="315" r:id="rId39"/>
    <p:sldId id="316" r:id="rId40"/>
    <p:sldId id="317" r:id="rId41"/>
    <p:sldId id="318" r:id="rId42"/>
    <p:sldId id="319" r:id="rId43"/>
    <p:sldId id="320" r:id="rId44"/>
    <p:sldId id="321" r:id="rId45"/>
    <p:sldId id="322" r:id="rId46"/>
    <p:sldId id="323" r:id="rId47"/>
    <p:sldId id="324" r:id="rId48"/>
    <p:sldId id="325" r:id="rId49"/>
    <p:sldId id="326" r:id="rId50"/>
    <p:sldId id="327" r:id="rId51"/>
    <p:sldId id="328" r:id="rId52"/>
    <p:sldId id="329" r:id="rId53"/>
    <p:sldId id="330" r:id="rId54"/>
    <p:sldId id="331" r:id="rId55"/>
    <p:sldId id="332" r:id="rId56"/>
    <p:sldId id="333" r:id="rId57"/>
    <p:sldId id="334" r:id="rId58"/>
    <p:sldId id="335" r:id="rId59"/>
    <p:sldId id="260" r:id="rId60"/>
    <p:sldId id="337" r:id="rId6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671B"/>
    <a:srgbClr val="0D9B28"/>
    <a:srgbClr val="FFCCFF"/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8" d="100"/>
          <a:sy n="78" d="100"/>
        </p:scale>
        <p:origin x="-1146" y="2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849098-3E39-449F-A774-127E661298DD}" type="datetimeFigureOut">
              <a:rPr lang="ru-RU" smtClean="0"/>
              <a:pPr/>
              <a:t>27.12.2021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484095-9AFD-4776-B8EE-C10FD4BA59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0907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Чтобы получить правильный ответ</a:t>
            </a:r>
            <a:r>
              <a:rPr lang="ru-RU" baseline="0" dirty="0" smtClean="0"/>
              <a:t> нажимаем на смайлик в левом нижнем углу. В правом нижнем углу расположена кнопка для возврата на игровое поле.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484095-9AFD-4776-B8EE-C10FD4BA595D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DF3A6E2-C093-4FB3-9658-6EE196A7AE45}" type="datetimeFigureOut">
              <a:rPr lang="ru-RU" smtClean="0"/>
              <a:pPr/>
              <a:t>27.12.2021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FD8ECC-C63F-4540-89DE-F5D8B6B9A2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DF3A6E2-C093-4FB3-9658-6EE196A7AE45}" type="datetimeFigureOut">
              <a:rPr lang="ru-RU" smtClean="0"/>
              <a:pPr/>
              <a:t>27.12.2021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FD8ECC-C63F-4540-89DE-F5D8B6B9A2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DF3A6E2-C093-4FB3-9658-6EE196A7AE45}" type="datetimeFigureOut">
              <a:rPr lang="ru-RU" smtClean="0"/>
              <a:pPr/>
              <a:t>27.12.2021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FD8ECC-C63F-4540-89DE-F5D8B6B9A2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DF3A6E2-C093-4FB3-9658-6EE196A7AE45}" type="datetimeFigureOut">
              <a:rPr lang="ru-RU" smtClean="0"/>
              <a:pPr/>
              <a:t>27.12.2021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FD8ECC-C63F-4540-89DE-F5D8B6B9A2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DF3A6E2-C093-4FB3-9658-6EE196A7AE45}" type="datetimeFigureOut">
              <a:rPr lang="ru-RU" smtClean="0"/>
              <a:pPr/>
              <a:t>27.12.2021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FD8ECC-C63F-4540-89DE-F5D8B6B9A2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DF3A6E2-C093-4FB3-9658-6EE196A7AE45}" type="datetimeFigureOut">
              <a:rPr lang="ru-RU" smtClean="0"/>
              <a:pPr/>
              <a:t>27.12.2021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FD8ECC-C63F-4540-89DE-F5D8B6B9A2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DF3A6E2-C093-4FB3-9658-6EE196A7AE45}" type="datetimeFigureOut">
              <a:rPr lang="ru-RU" smtClean="0"/>
              <a:pPr/>
              <a:t>27.12.2021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FD8ECC-C63F-4540-89DE-F5D8B6B9A2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DF3A6E2-C093-4FB3-9658-6EE196A7AE45}" type="datetimeFigureOut">
              <a:rPr lang="ru-RU" smtClean="0"/>
              <a:pPr/>
              <a:t>27.12.2021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FD8ECC-C63F-4540-89DE-F5D8B6B9A2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DF3A6E2-C093-4FB3-9658-6EE196A7AE45}" type="datetimeFigureOut">
              <a:rPr lang="ru-RU" smtClean="0"/>
              <a:pPr/>
              <a:t>27.12.2021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FD8ECC-C63F-4540-89DE-F5D8B6B9A2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DF3A6E2-C093-4FB3-9658-6EE196A7AE45}" type="datetimeFigureOut">
              <a:rPr lang="ru-RU" smtClean="0"/>
              <a:pPr/>
              <a:t>27.12.2021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FD8ECC-C63F-4540-89DE-F5D8B6B9A2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DF3A6E2-C093-4FB3-9658-6EE196A7AE45}" type="datetimeFigureOut">
              <a:rPr lang="ru-RU" smtClean="0"/>
              <a:pPr/>
              <a:t>27.12.2021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FD8ECC-C63F-4540-89DE-F5D8B6B9A2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4DF3A6E2-C093-4FB3-9658-6EE196A7AE45}" type="datetimeFigureOut">
              <a:rPr lang="ru-RU" smtClean="0"/>
              <a:pPr/>
              <a:t>27.12.2021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0FD8ECC-C63F-4540-89DE-F5D8B6B9A25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cover dir="d"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gif"/><Relationship Id="rId5" Type="http://schemas.openxmlformats.org/officeDocument/2006/relationships/slide" Target="slide9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gif"/><Relationship Id="rId5" Type="http://schemas.openxmlformats.org/officeDocument/2006/relationships/slide" Target="slide9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gif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gif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gif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gif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gif"/><Relationship Id="rId4" Type="http://schemas.openxmlformats.org/officeDocument/2006/relationships/slide" Target="slide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g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slide" Target="slide41.xml"/><Relationship Id="rId18" Type="http://schemas.openxmlformats.org/officeDocument/2006/relationships/slide" Target="slide42.xml"/><Relationship Id="rId26" Type="http://schemas.openxmlformats.org/officeDocument/2006/relationships/slide" Target="slide15.xml"/><Relationship Id="rId39" Type="http://schemas.openxmlformats.org/officeDocument/2006/relationships/slide" Target="slide47.xml"/><Relationship Id="rId3" Type="http://schemas.openxmlformats.org/officeDocument/2006/relationships/slide" Target="slide40.xml"/><Relationship Id="rId21" Type="http://schemas.openxmlformats.org/officeDocument/2006/relationships/slide" Target="slide22.xml"/><Relationship Id="rId34" Type="http://schemas.openxmlformats.org/officeDocument/2006/relationships/slide" Target="slide26.xml"/><Relationship Id="rId42" Type="http://schemas.openxmlformats.org/officeDocument/2006/relationships/slide" Target="slide28.xml"/><Relationship Id="rId47" Type="http://schemas.openxmlformats.org/officeDocument/2006/relationships/slide" Target="slide57.xml"/><Relationship Id="rId50" Type="http://schemas.openxmlformats.org/officeDocument/2006/relationships/slide" Target="slide18.xml"/><Relationship Id="rId7" Type="http://schemas.openxmlformats.org/officeDocument/2006/relationships/slide" Target="slide30.xml"/><Relationship Id="rId12" Type="http://schemas.openxmlformats.org/officeDocument/2006/relationships/slide" Target="slide31.xml"/><Relationship Id="rId17" Type="http://schemas.openxmlformats.org/officeDocument/2006/relationships/slide" Target="slide43.xml"/><Relationship Id="rId25" Type="http://schemas.openxmlformats.org/officeDocument/2006/relationships/slide" Target="slide24.xml"/><Relationship Id="rId33" Type="http://schemas.openxmlformats.org/officeDocument/2006/relationships/slide" Target="slide45.xml"/><Relationship Id="rId38" Type="http://schemas.openxmlformats.org/officeDocument/2006/relationships/slide" Target="slide35.xml"/><Relationship Id="rId46" Type="http://schemas.openxmlformats.org/officeDocument/2006/relationships/slide" Target="slide38.xml"/><Relationship Id="rId2" Type="http://schemas.openxmlformats.org/officeDocument/2006/relationships/notesSlide" Target="../notesSlides/notesSlide1.xml"/><Relationship Id="rId16" Type="http://schemas.openxmlformats.org/officeDocument/2006/relationships/slide" Target="slide52.xml"/><Relationship Id="rId20" Type="http://schemas.openxmlformats.org/officeDocument/2006/relationships/slide" Target="slide12.xml"/><Relationship Id="rId29" Type="http://schemas.openxmlformats.org/officeDocument/2006/relationships/slide" Target="slide23.xml"/><Relationship Id="rId41" Type="http://schemas.openxmlformats.org/officeDocument/2006/relationships/slide" Target="slide4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9.xml"/><Relationship Id="rId11" Type="http://schemas.openxmlformats.org/officeDocument/2006/relationships/slide" Target="slide21.xml"/><Relationship Id="rId24" Type="http://schemas.openxmlformats.org/officeDocument/2006/relationships/slide" Target="slide14.xml"/><Relationship Id="rId32" Type="http://schemas.openxmlformats.org/officeDocument/2006/relationships/slide" Target="slide34.xml"/><Relationship Id="rId37" Type="http://schemas.openxmlformats.org/officeDocument/2006/relationships/slide" Target="slide27.xml"/><Relationship Id="rId40" Type="http://schemas.openxmlformats.org/officeDocument/2006/relationships/slide" Target="slide37.xml"/><Relationship Id="rId45" Type="http://schemas.openxmlformats.org/officeDocument/2006/relationships/slide" Target="slide56.xml"/><Relationship Id="rId53" Type="http://schemas.openxmlformats.org/officeDocument/2006/relationships/slide" Target="slide29.xml"/><Relationship Id="rId5" Type="http://schemas.openxmlformats.org/officeDocument/2006/relationships/slide" Target="slide50.xml"/><Relationship Id="rId15" Type="http://schemas.openxmlformats.org/officeDocument/2006/relationships/slide" Target="slide51.xml"/><Relationship Id="rId23" Type="http://schemas.openxmlformats.org/officeDocument/2006/relationships/slide" Target="slide53.xml"/><Relationship Id="rId28" Type="http://schemas.openxmlformats.org/officeDocument/2006/relationships/slide" Target="slide44.xml"/><Relationship Id="rId36" Type="http://schemas.openxmlformats.org/officeDocument/2006/relationships/slide" Target="slide16.xml"/><Relationship Id="rId49" Type="http://schemas.openxmlformats.org/officeDocument/2006/relationships/slide" Target="slide17.xml"/><Relationship Id="rId10" Type="http://schemas.openxmlformats.org/officeDocument/2006/relationships/slide" Target="slide10.xml"/><Relationship Id="rId19" Type="http://schemas.openxmlformats.org/officeDocument/2006/relationships/slide" Target="slide32.xml"/><Relationship Id="rId31" Type="http://schemas.openxmlformats.org/officeDocument/2006/relationships/slide" Target="slide54.xml"/><Relationship Id="rId44" Type="http://schemas.openxmlformats.org/officeDocument/2006/relationships/slide" Target="slide55.xml"/><Relationship Id="rId52" Type="http://schemas.openxmlformats.org/officeDocument/2006/relationships/slide" Target="slide39.xml"/><Relationship Id="rId4" Type="http://schemas.openxmlformats.org/officeDocument/2006/relationships/slide" Target="slide9.xml"/><Relationship Id="rId9" Type="http://schemas.openxmlformats.org/officeDocument/2006/relationships/slide" Target="slide49.xml"/><Relationship Id="rId14" Type="http://schemas.openxmlformats.org/officeDocument/2006/relationships/slide" Target="slide11.xml"/><Relationship Id="rId22" Type="http://schemas.openxmlformats.org/officeDocument/2006/relationships/slide" Target="slide13.xml"/><Relationship Id="rId27" Type="http://schemas.openxmlformats.org/officeDocument/2006/relationships/slide" Target="slide33.xml"/><Relationship Id="rId30" Type="http://schemas.openxmlformats.org/officeDocument/2006/relationships/slide" Target="slide25.xml"/><Relationship Id="rId35" Type="http://schemas.openxmlformats.org/officeDocument/2006/relationships/slide" Target="slide46.xml"/><Relationship Id="rId43" Type="http://schemas.openxmlformats.org/officeDocument/2006/relationships/slide" Target="slide36.xml"/><Relationship Id="rId48" Type="http://schemas.openxmlformats.org/officeDocument/2006/relationships/slide" Target="slide58.xml"/><Relationship Id="rId8" Type="http://schemas.openxmlformats.org/officeDocument/2006/relationships/slide" Target="slide20.xml"/><Relationship Id="rId51" Type="http://schemas.openxmlformats.org/officeDocument/2006/relationships/slide" Target="slide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93131" y="2323247"/>
            <a:ext cx="70723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967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Экологический онлайн-квиз</a:t>
            </a:r>
          </a:p>
          <a:p>
            <a:pPr algn="ctr"/>
            <a:r>
              <a:rPr lang="ru-RU" sz="4800" b="1" dirty="0" smtClean="0">
                <a:solidFill>
                  <a:srgbClr val="0D9B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 </a:t>
            </a:r>
            <a:r>
              <a:rPr lang="ru-RU" sz="4000" b="1" dirty="0" smtClean="0">
                <a:solidFill>
                  <a:srgbClr val="0967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«Слушаем природу сердцем»</a:t>
            </a:r>
            <a:endParaRPr lang="ru-RU" sz="4000" b="1" dirty="0">
              <a:solidFill>
                <a:srgbClr val="09671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itchFamily="34" charset="0"/>
            </a:endParaRPr>
          </a:p>
        </p:txBody>
      </p:sp>
      <p:pic>
        <p:nvPicPr>
          <p:cNvPr id="19457" name="Picture 1" descr="D:\рабочая\Анимашки\bird2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72330" y="285728"/>
            <a:ext cx="1862145" cy="1929451"/>
          </a:xfrm>
          <a:prstGeom prst="rect">
            <a:avLst/>
          </a:prstGeom>
          <a:noFill/>
        </p:spPr>
      </p:pic>
      <p:pic>
        <p:nvPicPr>
          <p:cNvPr id="19458" name="Picture 2" descr="D:\рабочая\Анимашки\bird3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5140" y="4962322"/>
            <a:ext cx="2428860" cy="1743295"/>
          </a:xfrm>
          <a:prstGeom prst="rect">
            <a:avLst/>
          </a:prstGeom>
          <a:noFill/>
        </p:spPr>
      </p:pic>
      <p:pic>
        <p:nvPicPr>
          <p:cNvPr id="19459" name="Picture 3" descr="D:\рабочая\Анимашки\borb25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4572008"/>
            <a:ext cx="1718082" cy="2082523"/>
          </a:xfrm>
          <a:prstGeom prst="rect">
            <a:avLst/>
          </a:prstGeom>
          <a:noFill/>
        </p:spPr>
      </p:pic>
      <p:pic>
        <p:nvPicPr>
          <p:cNvPr id="19460" name="Picture 4" descr="D:\рабочая\Анимашки\bird22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357166"/>
            <a:ext cx="2000264" cy="1945462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11960" y="1000108"/>
            <a:ext cx="46312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ВОПРОС НА 20 ТАЛЕРОВ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28662" y="1643050"/>
            <a:ext cx="728667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D9B28"/>
                </a:solidFill>
                <a:latin typeface="a_Romanus" pitchFamily="82" charset="-52"/>
              </a:rPr>
              <a:t>Верите ли вы, что мхи растут с южной стороны деревьев, пней? </a:t>
            </a:r>
            <a:endParaRPr lang="ru-RU" sz="4400" b="1" dirty="0">
              <a:solidFill>
                <a:srgbClr val="0D9B28"/>
              </a:solidFill>
              <a:latin typeface="a_Romanus" pitchFamily="82" charset="-52"/>
            </a:endParaRPr>
          </a:p>
        </p:txBody>
      </p:sp>
      <p:pic>
        <p:nvPicPr>
          <p:cNvPr id="29698" name="Picture 2" descr="http://img0.liveinternet.ru/images/attach/c/4/84/8/84008020_moss_Moo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2" y="3714752"/>
            <a:ext cx="3619479" cy="271460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2D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 prst="angle"/>
            <a:contourClr>
              <a:srgbClr val="C0C0C0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857224" y="3929066"/>
            <a:ext cx="29022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/>
              <a:t>НЕТ. С северной</a:t>
            </a:r>
            <a:endParaRPr lang="ru-RU" sz="2800" b="1" dirty="0"/>
          </a:p>
        </p:txBody>
      </p:sp>
      <p:sp>
        <p:nvSpPr>
          <p:cNvPr id="7" name="Управляющая кнопка: далее 6">
            <a:hlinkClick r:id="rId3" action="ppaction://hlinksldjump" highlightClick="1"/>
          </p:cNvPr>
          <p:cNvSpPr/>
          <p:nvPr/>
        </p:nvSpPr>
        <p:spPr>
          <a:xfrm>
            <a:off x="8101584" y="6357958"/>
            <a:ext cx="1042416" cy="500042"/>
          </a:xfrm>
          <a:prstGeom prst="actionButtonForwardNext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2230" name="Picture 6" descr="Смайлики Смайлики анимированные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5500702"/>
            <a:ext cx="1571636" cy="1071570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22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30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64088" y="1071546"/>
            <a:ext cx="33636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ВОПРОС НА 20 ТАЛЕРОВ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28662" y="1428736"/>
            <a:ext cx="72866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0D9B28"/>
                </a:solidFill>
                <a:latin typeface="a_Romanus" pitchFamily="82" charset="-52"/>
              </a:rPr>
              <a:t>Растёт ли дерево зимой?</a:t>
            </a:r>
            <a:endParaRPr lang="ru-RU" sz="6000" b="1" dirty="0">
              <a:solidFill>
                <a:srgbClr val="0D9B28"/>
              </a:solidFill>
              <a:latin typeface="a_Romanus" pitchFamily="82" charset="-5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1472" y="3571876"/>
            <a:ext cx="37862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НЕТ. </a:t>
            </a:r>
          </a:p>
          <a:p>
            <a:pPr algn="ctr"/>
            <a:r>
              <a:rPr lang="ru-RU" sz="2800" b="1" dirty="0" smtClean="0"/>
              <a:t>Его рост останавливается</a:t>
            </a:r>
            <a:endParaRPr lang="ru-RU" sz="2800" b="1" dirty="0"/>
          </a:p>
        </p:txBody>
      </p:sp>
      <p:pic>
        <p:nvPicPr>
          <p:cNvPr id="46082" name="Picture 2" descr="http://hosting11.imagecross.com/image-hosting-57/8837furu-pine-snow-sepia-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3286124"/>
            <a:ext cx="3996018" cy="28575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1204" name="Picture 4" descr="Смайлики Смайлики анимированные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5572140"/>
            <a:ext cx="1821661" cy="1071567"/>
          </a:xfrm>
          <a:prstGeom prst="rect">
            <a:avLst/>
          </a:prstGeom>
          <a:noFill/>
        </p:spPr>
      </p:pic>
      <p:sp>
        <p:nvSpPr>
          <p:cNvPr id="10" name="Управляющая кнопка: далее 9">
            <a:hlinkClick r:id="rId4" action="ppaction://hlinksldjump" highlightClick="1"/>
          </p:cNvPr>
          <p:cNvSpPr/>
          <p:nvPr/>
        </p:nvSpPr>
        <p:spPr>
          <a:xfrm>
            <a:off x="8101584" y="6357958"/>
            <a:ext cx="1042416" cy="500042"/>
          </a:xfrm>
          <a:prstGeom prst="actionButtonForwardNext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2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04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00694" y="1071546"/>
            <a:ext cx="33636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ВОПРОС НА 20 ТАЛЕРОВ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28662" y="1643050"/>
            <a:ext cx="728667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D9B28"/>
                </a:solidFill>
                <a:latin typeface="a_Romanus" pitchFamily="82" charset="-52"/>
              </a:rPr>
              <a:t>Верите ли вы, что клёсты рождаются с прямым клювом, как все птицы? </a:t>
            </a:r>
            <a:endParaRPr lang="ru-RU" sz="4400" b="1" dirty="0">
              <a:solidFill>
                <a:srgbClr val="0D9B28"/>
              </a:solidFill>
              <a:latin typeface="a_Romanus" pitchFamily="82" charset="-5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8662" y="3857628"/>
            <a:ext cx="30718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ДА. Но как только молодой клёст начинает доставать еловые семечки, клюв его загибается крест-накрест</a:t>
            </a:r>
            <a:endParaRPr lang="ru-RU" sz="2000" b="1" dirty="0"/>
          </a:p>
        </p:txBody>
      </p:sp>
      <p:pic>
        <p:nvPicPr>
          <p:cNvPr id="47106" name="Picture 2" descr="http://img0.liveinternet.ru/images/attach/c/2/74/120/74120752_7307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6446" y="3929066"/>
            <a:ext cx="2595534" cy="194665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2D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0178" name="Picture 2" descr="Смайлики Смайлики анимированные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715016"/>
            <a:ext cx="1659737" cy="976316"/>
          </a:xfrm>
          <a:prstGeom prst="rect">
            <a:avLst/>
          </a:prstGeom>
          <a:noFill/>
        </p:spPr>
      </p:pic>
      <p:sp>
        <p:nvSpPr>
          <p:cNvPr id="9" name="Управляющая кнопка: далее 8">
            <a:hlinkClick r:id="rId4" action="ppaction://hlinksldjump" highlightClick="1"/>
          </p:cNvPr>
          <p:cNvSpPr/>
          <p:nvPr/>
        </p:nvSpPr>
        <p:spPr>
          <a:xfrm>
            <a:off x="8101584" y="6357958"/>
            <a:ext cx="1042416" cy="500042"/>
          </a:xfrm>
          <a:prstGeom prst="actionButtonForwardNext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0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178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00694" y="1071546"/>
            <a:ext cx="33636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ВОПРОС НА 20 ТАЛЕРОВ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28662" y="1643050"/>
            <a:ext cx="728667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D9B28"/>
                </a:solidFill>
                <a:latin typeface="a_Romanus" pitchFamily="82" charset="-52"/>
              </a:rPr>
              <a:t>Верите ли вы, что перед дождём на цветах акации  много насекомых? </a:t>
            </a:r>
            <a:endParaRPr lang="ru-RU" sz="4400" b="1" dirty="0">
              <a:solidFill>
                <a:srgbClr val="0D9B28"/>
              </a:solidFill>
              <a:latin typeface="a_Romanus" pitchFamily="82" charset="-5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1538" y="4143380"/>
            <a:ext cx="3071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ДА </a:t>
            </a:r>
            <a:endParaRPr lang="ru-RU" sz="3200" b="1" dirty="0"/>
          </a:p>
        </p:txBody>
      </p:sp>
      <p:pic>
        <p:nvPicPr>
          <p:cNvPr id="6" name="Picture 2" descr="http://img-fotki.yandex.ru/get/6308/91802663.32/0_82142_e15dca68_X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504" y="3911206"/>
            <a:ext cx="3190844" cy="23931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2D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9154" name="Picture 2" descr="http://miranimashek.com/_ph/100/1/741881510.jpg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5072074"/>
            <a:ext cx="1214446" cy="1564609"/>
          </a:xfrm>
          <a:prstGeom prst="rect">
            <a:avLst/>
          </a:prstGeom>
          <a:noFill/>
        </p:spPr>
      </p:pic>
      <p:sp>
        <p:nvSpPr>
          <p:cNvPr id="10" name="Управляющая кнопка: далее 9">
            <a:hlinkClick r:id="rId4" action="ppaction://hlinksldjump" highlightClick="1"/>
          </p:cNvPr>
          <p:cNvSpPr/>
          <p:nvPr/>
        </p:nvSpPr>
        <p:spPr>
          <a:xfrm>
            <a:off x="8101584" y="6357958"/>
            <a:ext cx="1042416" cy="500042"/>
          </a:xfrm>
          <a:prstGeom prst="actionButtonForwardNext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154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00694" y="1071546"/>
            <a:ext cx="33636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ВОПРОС НА 20 ТАЛЕРОВ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7158" y="1428736"/>
            <a:ext cx="850112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D9B28"/>
                </a:solidFill>
                <a:latin typeface="a_Romanus" pitchFamily="82" charset="-52"/>
              </a:rPr>
              <a:t>Верите ли вы, что ласточки, чтобы прокормить птенцов, делают до 500 вылетов в сутки? </a:t>
            </a:r>
            <a:endParaRPr lang="ru-RU" sz="4400" b="1" dirty="0">
              <a:solidFill>
                <a:srgbClr val="0D9B28"/>
              </a:solidFill>
              <a:latin typeface="a_Romanus" pitchFamily="82" charset="-5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8662" y="3643314"/>
            <a:ext cx="307183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ДА. При этом они уничтожают множество вредных насекомых </a:t>
            </a:r>
            <a:endParaRPr lang="ru-RU" sz="2800" b="1" dirty="0"/>
          </a:p>
        </p:txBody>
      </p:sp>
      <p:pic>
        <p:nvPicPr>
          <p:cNvPr id="48130" name="Picture 2" descr="http://img0.liveinternet.ru/images/attach/c/2/74/120/74120822_143kbp228228suk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29256" y="4048129"/>
            <a:ext cx="3157514" cy="21050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5">
                <a:lumMod val="75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Picture 2" descr="http://miranimashek.com/_ph/100/1/574670870.jpg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5286388"/>
            <a:ext cx="1428760" cy="1346649"/>
          </a:xfrm>
          <a:prstGeom prst="rect">
            <a:avLst/>
          </a:prstGeom>
          <a:noFill/>
        </p:spPr>
      </p:pic>
      <p:sp>
        <p:nvSpPr>
          <p:cNvPr id="7" name="Управляющая кнопка: далее 6">
            <a:hlinkClick r:id="rId4" action="ppaction://hlinksldjump" highlightClick="1"/>
          </p:cNvPr>
          <p:cNvSpPr/>
          <p:nvPr/>
        </p:nvSpPr>
        <p:spPr>
          <a:xfrm>
            <a:off x="8101584" y="6357958"/>
            <a:ext cx="1042416" cy="500042"/>
          </a:xfrm>
          <a:prstGeom prst="actionButtonForwardNext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00694" y="1071546"/>
            <a:ext cx="33636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ВОПРОС НА 20 ТАЛЕРОВ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7158" y="1785926"/>
            <a:ext cx="85011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D9B28"/>
                </a:solidFill>
                <a:latin typeface="a_Romanus" pitchFamily="82" charset="-52"/>
              </a:rPr>
              <a:t>Верите ли вы, что птицы сеют лес? </a:t>
            </a:r>
            <a:endParaRPr lang="ru-RU" sz="4400" b="1" dirty="0">
              <a:solidFill>
                <a:srgbClr val="0D9B28"/>
              </a:solidFill>
              <a:latin typeface="a_Romanus" pitchFamily="82" charset="-5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7224" y="2786058"/>
            <a:ext cx="307183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ДА. Семена и косточки съеденных ягод не перевариваются при прохождении через кишечник птицы и разносятся затем в разные места </a:t>
            </a:r>
            <a:endParaRPr lang="ru-RU" sz="2400" b="1" dirty="0"/>
          </a:p>
        </p:txBody>
      </p:sp>
      <p:pic>
        <p:nvPicPr>
          <p:cNvPr id="49154" name="Picture 2" descr="http://img-fotki.yandex.ru/get/5502/nftela-gfhf.3f/0_5e0e8_40b98e2f_X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2066" y="3352862"/>
            <a:ext cx="3343268" cy="274939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5">
                <a:lumMod val="75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7106" name="Picture 2" descr="http://miranimashek.com/_ph/100/1/137228377.jpg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5500702"/>
            <a:ext cx="1000132" cy="1143008"/>
          </a:xfrm>
          <a:prstGeom prst="rect">
            <a:avLst/>
          </a:prstGeom>
          <a:noFill/>
        </p:spPr>
      </p:pic>
      <p:sp>
        <p:nvSpPr>
          <p:cNvPr id="9" name="Управляющая кнопка: далее 8">
            <a:hlinkClick r:id="rId4" action="ppaction://hlinksldjump" highlightClick="1"/>
          </p:cNvPr>
          <p:cNvSpPr/>
          <p:nvPr/>
        </p:nvSpPr>
        <p:spPr>
          <a:xfrm>
            <a:off x="8101584" y="6357958"/>
            <a:ext cx="1042416" cy="500042"/>
          </a:xfrm>
          <a:prstGeom prst="actionButtonForwardNext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106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00694" y="1071546"/>
            <a:ext cx="33636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ВОПРОС НА 20 ТАЛЕРОВ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28662" y="1643050"/>
            <a:ext cx="72866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D9B28"/>
                </a:solidFill>
                <a:latin typeface="a_Romanus" pitchFamily="82" charset="-52"/>
              </a:rPr>
              <a:t>Верите ли вы, что лиса зимой спит? </a:t>
            </a:r>
            <a:endParaRPr lang="ru-RU" sz="4400" b="1" dirty="0">
              <a:solidFill>
                <a:srgbClr val="0D9B28"/>
              </a:solidFill>
              <a:latin typeface="a_Romanus" pitchFamily="82" charset="-5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7224" y="3500438"/>
            <a:ext cx="30718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НЕТ. Лиса не впадает в спячку</a:t>
            </a:r>
            <a:endParaRPr lang="ru-RU" sz="2400" b="1" dirty="0"/>
          </a:p>
        </p:txBody>
      </p:sp>
      <p:pic>
        <p:nvPicPr>
          <p:cNvPr id="52226" name="Picture 2" descr="http://img1.liveinternet.ru/images/attach/c/3/76/320/76320123_1234277383_fox23_1024x7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48" y="3071810"/>
            <a:ext cx="4143404" cy="310755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5">
                <a:lumMod val="75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6082" name="Picture 2" descr="http://miranimashek.com/_ph/100/1/84848962.jpg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5357826"/>
            <a:ext cx="1584385" cy="1157290"/>
          </a:xfrm>
          <a:prstGeom prst="rect">
            <a:avLst/>
          </a:prstGeom>
          <a:noFill/>
        </p:spPr>
      </p:pic>
      <p:sp>
        <p:nvSpPr>
          <p:cNvPr id="9" name="Управляющая кнопка: далее 8">
            <a:hlinkClick r:id="rId4" action="ppaction://hlinksldjump" highlightClick="1"/>
          </p:cNvPr>
          <p:cNvSpPr/>
          <p:nvPr/>
        </p:nvSpPr>
        <p:spPr>
          <a:xfrm>
            <a:off x="8101584" y="6357958"/>
            <a:ext cx="1042416" cy="500042"/>
          </a:xfrm>
          <a:prstGeom prst="actionButtonForwardNext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0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082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00694" y="1071546"/>
            <a:ext cx="33636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ВОПРОС НА 20 ТАЛЕРОВ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7158" y="1428736"/>
            <a:ext cx="842968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D9B28"/>
                </a:solidFill>
                <a:latin typeface="a_Romanus" pitchFamily="82" charset="-52"/>
              </a:rPr>
              <a:t>Верите ли вы, что кустик черники растёт </a:t>
            </a:r>
            <a:r>
              <a:rPr lang="ru-RU" sz="4400" i="1" dirty="0" smtClean="0">
                <a:solidFill>
                  <a:srgbClr val="0D9B28"/>
                </a:solidFill>
                <a:latin typeface="+mj-lt"/>
              </a:rPr>
              <a:t>300</a:t>
            </a:r>
            <a:r>
              <a:rPr lang="ru-RU" sz="4400" b="1" dirty="0" smtClean="0">
                <a:solidFill>
                  <a:srgbClr val="0D9B28"/>
                </a:solidFill>
                <a:latin typeface="a_Romanus" pitchFamily="82" charset="-52"/>
              </a:rPr>
              <a:t> лет, а плодоносит только </a:t>
            </a:r>
            <a:r>
              <a:rPr lang="ru-RU" sz="4400" i="1" dirty="0" smtClean="0">
                <a:solidFill>
                  <a:srgbClr val="0D9B28"/>
                </a:solidFill>
                <a:latin typeface="+mj-lt"/>
              </a:rPr>
              <a:t>4-5</a:t>
            </a:r>
            <a:r>
              <a:rPr lang="ru-RU" sz="4400" b="1" dirty="0" smtClean="0">
                <a:solidFill>
                  <a:srgbClr val="0D9B28"/>
                </a:solidFill>
                <a:latin typeface="a_Romanus" pitchFamily="82" charset="-52"/>
              </a:rPr>
              <a:t>? </a:t>
            </a:r>
            <a:endParaRPr lang="ru-RU" sz="4400" b="1" dirty="0">
              <a:solidFill>
                <a:srgbClr val="0D9B28"/>
              </a:solidFill>
              <a:latin typeface="a_Romanus" pitchFamily="82" charset="-5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14480" y="3714752"/>
            <a:ext cx="307183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ДА. Иногда вы собираете чернику «букетами», не зная, что на месте сорванных растений новые вырастут не раньше чем через 7-8 лет</a:t>
            </a:r>
            <a:endParaRPr lang="ru-RU" sz="2000" b="1" dirty="0"/>
          </a:p>
        </p:txBody>
      </p:sp>
      <p:pic>
        <p:nvPicPr>
          <p:cNvPr id="53250" name="Picture 2" descr="http://www.povarenok.ru/images/all/402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7950" y="3589736"/>
            <a:ext cx="2047876" cy="255984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5058" name="Picture 2" descr="Анимированные смайлики для форума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5643578"/>
            <a:ext cx="1571636" cy="980329"/>
          </a:xfrm>
          <a:prstGeom prst="rect">
            <a:avLst/>
          </a:prstGeom>
          <a:noFill/>
        </p:spPr>
      </p:pic>
      <p:sp>
        <p:nvSpPr>
          <p:cNvPr id="9" name="Управляющая кнопка: далее 8">
            <a:hlinkClick r:id="rId4" action="ppaction://hlinksldjump" highlightClick="1"/>
          </p:cNvPr>
          <p:cNvSpPr/>
          <p:nvPr/>
        </p:nvSpPr>
        <p:spPr>
          <a:xfrm>
            <a:off x="8101584" y="6357958"/>
            <a:ext cx="1042416" cy="500042"/>
          </a:xfrm>
          <a:prstGeom prst="actionButtonForwardNext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5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58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00694" y="1071546"/>
            <a:ext cx="33636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ВОПРОС НА 20 ТАЛЕРОВ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5720" y="1571612"/>
            <a:ext cx="85725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D9B28"/>
                </a:solidFill>
                <a:latin typeface="a_Romanus" pitchFamily="82" charset="-52"/>
              </a:rPr>
              <a:t>Верите ли вы, что белка хорошо предчувствует перемену погоды? </a:t>
            </a:r>
            <a:endParaRPr lang="ru-RU" sz="4400" b="1" dirty="0">
              <a:solidFill>
                <a:srgbClr val="0D9B28"/>
              </a:solidFill>
              <a:latin typeface="a_Romanus" pitchFamily="82" charset="-5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85852" y="3286124"/>
            <a:ext cx="307183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ДА. Она очень боится проливных дождей и бурь. В плохую осень белка сидит в гнезде, съедая свои запасы, а потом может погибнуть от бескормицы</a:t>
            </a:r>
            <a:endParaRPr lang="ru-RU" sz="2000" b="1" dirty="0"/>
          </a:p>
        </p:txBody>
      </p:sp>
      <p:pic>
        <p:nvPicPr>
          <p:cNvPr id="55298" name="Picture 2" descr="http://img-fotki.yandex.ru/get/4002/veer9516.c/0_14bb0_e96ce3b_X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4" y="3714752"/>
            <a:ext cx="2976530" cy="223239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C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4034" name="Picture 2" descr="красивые Анимации Смайлики анимированные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5715016"/>
            <a:ext cx="1457328" cy="857253"/>
          </a:xfrm>
          <a:prstGeom prst="rect">
            <a:avLst/>
          </a:prstGeom>
          <a:noFill/>
        </p:spPr>
      </p:pic>
      <p:sp>
        <p:nvSpPr>
          <p:cNvPr id="9" name="Управляющая кнопка: далее 8">
            <a:hlinkClick r:id="rId4" action="ppaction://hlinksldjump" highlightClick="1"/>
          </p:cNvPr>
          <p:cNvSpPr/>
          <p:nvPr/>
        </p:nvSpPr>
        <p:spPr>
          <a:xfrm>
            <a:off x="8101584" y="6357958"/>
            <a:ext cx="1042416" cy="500042"/>
          </a:xfrm>
          <a:prstGeom prst="actionButtonForwardNext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034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00694" y="1071546"/>
            <a:ext cx="33636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ВОПРОС НА 20 ТАЛЕРОВ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28662" y="1428736"/>
            <a:ext cx="72866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D9B28"/>
                </a:solidFill>
                <a:latin typeface="a_Romanus" pitchFamily="82" charset="-52"/>
              </a:rPr>
              <a:t>Верите ли вы, что волк – санитар леса? </a:t>
            </a:r>
            <a:endParaRPr lang="ru-RU" sz="4400" b="1" dirty="0">
              <a:solidFill>
                <a:srgbClr val="0D9B28"/>
              </a:solidFill>
              <a:latin typeface="a_Romanus" pitchFamily="82" charset="-5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1538" y="2928934"/>
            <a:ext cx="307183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ДА. Прежде всего на обед к волку попадают старые, слабые или больные животные, истребление которых препятствует распространению заболеваний среди лесных обитателей</a:t>
            </a:r>
            <a:endParaRPr lang="ru-RU" sz="2000" b="1" dirty="0"/>
          </a:p>
        </p:txBody>
      </p:sp>
      <p:pic>
        <p:nvPicPr>
          <p:cNvPr id="54274" name="Picture 2" descr="http://s017.radikal.ru/i424/1112/75/06f09cc0fcd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3071810"/>
            <a:ext cx="3643295" cy="273247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50000"/>
                <a:lumOff val="5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3010" name="Picture 2" descr="красивые Анимации Смайлики анимированные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5715016"/>
            <a:ext cx="1448755" cy="928689"/>
          </a:xfrm>
          <a:prstGeom prst="rect">
            <a:avLst/>
          </a:prstGeom>
          <a:noFill/>
        </p:spPr>
      </p:pic>
      <p:sp>
        <p:nvSpPr>
          <p:cNvPr id="9" name="Управляющая кнопка: далее 8">
            <a:hlinkClick r:id="rId4" action="ppaction://hlinksldjump" highlightClick="1"/>
          </p:cNvPr>
          <p:cNvSpPr/>
          <p:nvPr/>
        </p:nvSpPr>
        <p:spPr>
          <a:xfrm>
            <a:off x="8101584" y="6357958"/>
            <a:ext cx="1042416" cy="500042"/>
          </a:xfrm>
          <a:prstGeom prst="actionButtonForwardNext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30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010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93131" y="2323247"/>
            <a:ext cx="7072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D9B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ПРИРОДА – ЭТО..?</a:t>
            </a:r>
            <a:endParaRPr lang="ru-RU" sz="4000" b="1" dirty="0">
              <a:solidFill>
                <a:srgbClr val="0D9B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itchFamily="34" charset="0"/>
            </a:endParaRPr>
          </a:p>
        </p:txBody>
      </p:sp>
      <p:pic>
        <p:nvPicPr>
          <p:cNvPr id="19457" name="Picture 1" descr="D:\рабочая\Анимашки\bird2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72330" y="285728"/>
            <a:ext cx="1862145" cy="1929451"/>
          </a:xfrm>
          <a:prstGeom prst="rect">
            <a:avLst/>
          </a:prstGeom>
          <a:noFill/>
        </p:spPr>
      </p:pic>
      <p:pic>
        <p:nvPicPr>
          <p:cNvPr id="19458" name="Picture 2" descr="D:\рабочая\Анимашки\bird3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5140" y="4962322"/>
            <a:ext cx="2428860" cy="1743295"/>
          </a:xfrm>
          <a:prstGeom prst="rect">
            <a:avLst/>
          </a:prstGeom>
          <a:noFill/>
        </p:spPr>
      </p:pic>
      <p:pic>
        <p:nvPicPr>
          <p:cNvPr id="19459" name="Picture 3" descr="D:\рабочая\Анимашки\borb25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4572008"/>
            <a:ext cx="1718082" cy="2082523"/>
          </a:xfrm>
          <a:prstGeom prst="rect">
            <a:avLst/>
          </a:prstGeom>
          <a:noFill/>
        </p:spPr>
      </p:pic>
      <p:pic>
        <p:nvPicPr>
          <p:cNvPr id="19460" name="Picture 4" descr="D:\рабочая\Анимашки\bird22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357166"/>
            <a:ext cx="2000264" cy="19454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69819809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00694" y="1071546"/>
            <a:ext cx="33636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ВОПРОС НА 30 ТАЛЕРОВ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00100" y="1500174"/>
            <a:ext cx="72866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0D9B28"/>
                </a:solidFill>
                <a:latin typeface="a_Romanus" pitchFamily="82" charset="-52"/>
              </a:rPr>
              <a:t>Какую птицу называют «лесным доктором»? </a:t>
            </a:r>
            <a:endParaRPr lang="ru-RU" sz="5400" b="1" dirty="0">
              <a:solidFill>
                <a:srgbClr val="0D9B28"/>
              </a:solidFill>
              <a:latin typeface="a_Romanus" pitchFamily="82" charset="-52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85720" y="3857628"/>
            <a:ext cx="2643206" cy="1643074"/>
          </a:xfrm>
          <a:prstGeom prst="roundRect">
            <a:avLst/>
          </a:prstGeom>
          <a:blipFill rotWithShape="0">
            <a:blip r:embed="rId2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Скругленный прямоугольник 7"/>
          <p:cNvSpPr/>
          <p:nvPr/>
        </p:nvSpPr>
        <p:spPr>
          <a:xfrm>
            <a:off x="3071802" y="3929066"/>
            <a:ext cx="2634672" cy="1643074"/>
          </a:xfrm>
          <a:prstGeom prst="roundRect">
            <a:avLst/>
          </a:prstGeom>
          <a:blipFill rotWithShape="0">
            <a:blip r:embed="rId3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Скругленный прямоугольник 8"/>
          <p:cNvSpPr/>
          <p:nvPr/>
        </p:nvSpPr>
        <p:spPr>
          <a:xfrm>
            <a:off x="5929322" y="4000504"/>
            <a:ext cx="2700528" cy="1571636"/>
          </a:xfrm>
          <a:prstGeom prst="roundRect">
            <a:avLst/>
          </a:prstGeom>
          <a:blipFill rotWithShape="0">
            <a:blip r:embed="rId4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928662" y="5357826"/>
            <a:ext cx="13174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Дятла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00826" y="5357826"/>
            <a:ext cx="17672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Соловья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14744" y="5357826"/>
            <a:ext cx="15438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Иволгу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13" name="Управляющая кнопка: далее 12">
            <a:hlinkClick r:id="rId5" action="ppaction://hlinksldjump" highlightClick="1"/>
          </p:cNvPr>
          <p:cNvSpPr/>
          <p:nvPr/>
        </p:nvSpPr>
        <p:spPr>
          <a:xfrm>
            <a:off x="8101584" y="6357958"/>
            <a:ext cx="1042416" cy="500042"/>
          </a:xfrm>
          <a:prstGeom prst="actionButtonForwardNext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986" name="Picture 2" descr="http://mirgif.com/mal/jemocii/jemocii_32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5357826"/>
            <a:ext cx="1071570" cy="1260671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9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986"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00694" y="1071546"/>
            <a:ext cx="33636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ВОПРОС НА 30 ТАЛЕРОВ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1472" y="1500174"/>
            <a:ext cx="80724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D9B28"/>
                </a:solidFill>
                <a:latin typeface="a_Romanus" pitchFamily="82" charset="-52"/>
              </a:rPr>
              <a:t>У какого растения листья осенью становятся красными? </a:t>
            </a:r>
            <a:endParaRPr lang="ru-RU" sz="4800" b="1" dirty="0">
              <a:solidFill>
                <a:srgbClr val="0D9B28"/>
              </a:solidFill>
              <a:latin typeface="a_Romanus" pitchFamily="82" charset="-52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57158" y="3714752"/>
            <a:ext cx="2596283" cy="1643074"/>
          </a:xfrm>
          <a:prstGeom prst="roundRect">
            <a:avLst/>
          </a:prstGeom>
          <a:blipFill rotWithShape="0">
            <a:blip r:embed="rId2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Скругленный прямоугольник 7"/>
          <p:cNvSpPr/>
          <p:nvPr/>
        </p:nvSpPr>
        <p:spPr>
          <a:xfrm>
            <a:off x="3071802" y="3786190"/>
            <a:ext cx="2714644" cy="1561660"/>
          </a:xfrm>
          <a:prstGeom prst="roundRect">
            <a:avLst/>
          </a:prstGeom>
          <a:blipFill rotWithShape="0">
            <a:blip r:embed="rId3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Скругленный прямоугольник 8"/>
          <p:cNvSpPr/>
          <p:nvPr/>
        </p:nvSpPr>
        <p:spPr>
          <a:xfrm>
            <a:off x="5857884" y="3786190"/>
            <a:ext cx="2914842" cy="1561660"/>
          </a:xfrm>
          <a:prstGeom prst="roundRect">
            <a:avLst/>
          </a:prstGeom>
          <a:blipFill rotWithShape="0">
            <a:blip r:embed="rId4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Прямоугольник 13"/>
          <p:cNvSpPr/>
          <p:nvPr/>
        </p:nvSpPr>
        <p:spPr>
          <a:xfrm>
            <a:off x="3690296" y="3101888"/>
            <a:ext cx="1763407" cy="654224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TextBox 18"/>
          <p:cNvSpPr txBox="1"/>
          <p:nvPr/>
        </p:nvSpPr>
        <p:spPr>
          <a:xfrm>
            <a:off x="928662" y="5357826"/>
            <a:ext cx="12523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У дуба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690297" y="3101888"/>
            <a:ext cx="1763407" cy="654224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3" name="TextBox 22"/>
          <p:cNvSpPr txBox="1"/>
          <p:nvPr/>
        </p:nvSpPr>
        <p:spPr>
          <a:xfrm>
            <a:off x="6715140" y="5357826"/>
            <a:ext cx="16546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У берёзы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643306" y="5357826"/>
            <a:ext cx="1569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У осины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13" name="Управляющая кнопка: далее 12">
            <a:hlinkClick r:id="rId5" action="ppaction://hlinksldjump" highlightClick="1"/>
          </p:cNvPr>
          <p:cNvSpPr/>
          <p:nvPr/>
        </p:nvSpPr>
        <p:spPr>
          <a:xfrm>
            <a:off x="8101584" y="6357958"/>
            <a:ext cx="1042416" cy="500042"/>
          </a:xfrm>
          <a:prstGeom prst="actionButtonForwardNext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62" name="Picture 2" descr="Смайлики Смайлики анимированные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282" y="5715016"/>
            <a:ext cx="1066802" cy="914403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9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62"/>
                  </p:tgtEl>
                </p:cond>
              </p:nextCondLst>
            </p:seq>
          </p:childTnLst>
        </p:cTn>
      </p:par>
    </p:tnLst>
    <p:bldLst>
      <p:bldP spid="19" grpId="0"/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00694" y="1071546"/>
            <a:ext cx="33636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ВОПРОС НА 30 ТАЛЕРОВ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1472" y="1500174"/>
            <a:ext cx="80724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D9B28"/>
                </a:solidFill>
                <a:latin typeface="a_Romanus" pitchFamily="82" charset="-52"/>
              </a:rPr>
              <a:t>Какая птица подбрасывает яйца в чужие гнёзда? </a:t>
            </a:r>
            <a:endParaRPr lang="ru-RU" sz="4800" b="1" dirty="0">
              <a:solidFill>
                <a:srgbClr val="0D9B28"/>
              </a:solidFill>
              <a:latin typeface="a_Romanus" pitchFamily="82" charset="-52"/>
            </a:endParaRPr>
          </a:p>
        </p:txBody>
      </p:sp>
      <p:sp>
        <p:nvSpPr>
          <p:cNvPr id="7" name="Управляющая кнопка: далее 6">
            <a:hlinkClick r:id="rId2" action="ppaction://hlinksldjump" highlightClick="1"/>
          </p:cNvPr>
          <p:cNvSpPr/>
          <p:nvPr/>
        </p:nvSpPr>
        <p:spPr>
          <a:xfrm>
            <a:off x="8101584" y="6357958"/>
            <a:ext cx="1042416" cy="500042"/>
          </a:xfrm>
          <a:prstGeom prst="actionButtonForwardNext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714348" y="5357826"/>
            <a:ext cx="18539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Кукушка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85720" y="3643314"/>
            <a:ext cx="2786082" cy="1633226"/>
          </a:xfrm>
          <a:prstGeom prst="roundRect">
            <a:avLst/>
          </a:prstGeom>
          <a:blipFill rotWithShape="0">
            <a:blip r:embed="rId3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Скругленный прямоугольник 9"/>
          <p:cNvSpPr/>
          <p:nvPr/>
        </p:nvSpPr>
        <p:spPr>
          <a:xfrm>
            <a:off x="3214678" y="3714752"/>
            <a:ext cx="2634672" cy="1561660"/>
          </a:xfrm>
          <a:prstGeom prst="roundRect">
            <a:avLst/>
          </a:prstGeom>
          <a:blipFill rotWithShape="0">
            <a:blip r:embed="rId4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Скругленный прямоугольник 10"/>
          <p:cNvSpPr/>
          <p:nvPr/>
        </p:nvSpPr>
        <p:spPr>
          <a:xfrm>
            <a:off x="5929322" y="3714752"/>
            <a:ext cx="2914842" cy="1561660"/>
          </a:xfrm>
          <a:prstGeom prst="roundRect">
            <a:avLst/>
          </a:prstGeom>
          <a:blipFill rotWithShape="0">
            <a:blip r:embed="rId5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3571868" y="5429264"/>
            <a:ext cx="1516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СОРОКА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72264" y="5429264"/>
            <a:ext cx="11755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ДРОЗД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9938" name="Picture 2" descr="Смайлики Смайлики анимированные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44" y="5429264"/>
            <a:ext cx="1143008" cy="1279673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9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938"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00694" y="1071546"/>
            <a:ext cx="33636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ВОПРОС НА 30 ТАЛЕРОВ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1472" y="1500174"/>
            <a:ext cx="80724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D9B28"/>
                </a:solidFill>
                <a:latin typeface="a_Romanus" pitchFamily="82" charset="-52"/>
              </a:rPr>
              <a:t>Какая рыба носит название города? </a:t>
            </a:r>
            <a:endParaRPr lang="ru-RU" sz="4800" b="1" dirty="0">
              <a:solidFill>
                <a:srgbClr val="0D9B28"/>
              </a:solidFill>
              <a:latin typeface="a_Romanus" pitchFamily="82" charset="-52"/>
            </a:endParaRPr>
          </a:p>
        </p:txBody>
      </p:sp>
      <p:sp>
        <p:nvSpPr>
          <p:cNvPr id="7" name="Управляющая кнопка: далее 6">
            <a:hlinkClick r:id="rId2" action="ppaction://hlinksldjump" highlightClick="1"/>
          </p:cNvPr>
          <p:cNvSpPr/>
          <p:nvPr/>
        </p:nvSpPr>
        <p:spPr>
          <a:xfrm>
            <a:off x="8101584" y="6357958"/>
            <a:ext cx="1042416" cy="500042"/>
          </a:xfrm>
          <a:prstGeom prst="actionButtonForwardNext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000100" y="5286388"/>
            <a:ext cx="1056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КАРП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86182" y="5286388"/>
            <a:ext cx="1255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СУДАК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29454" y="5286388"/>
            <a:ext cx="936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СОМ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85720" y="3643314"/>
            <a:ext cx="2786082" cy="1561788"/>
          </a:xfrm>
          <a:prstGeom prst="roundRect">
            <a:avLst/>
          </a:prstGeom>
          <a:blipFill rotWithShape="0">
            <a:blip r:embed="rId3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Скругленный прямоугольник 12"/>
          <p:cNvSpPr/>
          <p:nvPr/>
        </p:nvSpPr>
        <p:spPr>
          <a:xfrm>
            <a:off x="3143240" y="3643314"/>
            <a:ext cx="2706110" cy="1561660"/>
          </a:xfrm>
          <a:prstGeom prst="roundRect">
            <a:avLst/>
          </a:prstGeom>
          <a:blipFill rotWithShape="0">
            <a:blip r:embed="rId4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Скругленный прямоугольник 13"/>
          <p:cNvSpPr/>
          <p:nvPr/>
        </p:nvSpPr>
        <p:spPr>
          <a:xfrm>
            <a:off x="5929322" y="3643314"/>
            <a:ext cx="2914842" cy="1561660"/>
          </a:xfrm>
          <a:prstGeom prst="roundRect">
            <a:avLst/>
          </a:prstGeom>
          <a:blipFill rotWithShape="0">
            <a:blip r:embed="rId5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38916" name="Picture 4" descr="Смайлики Смайлики анимированные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214282" y="5643578"/>
            <a:ext cx="1357322" cy="1081090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9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16"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00694" y="1071546"/>
            <a:ext cx="33636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ВОПРОС НА 30 ТАЛЕРОВ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1472" y="1500174"/>
            <a:ext cx="80724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D9B28"/>
                </a:solidFill>
                <a:latin typeface="a_Romanus" pitchFamily="82" charset="-52"/>
              </a:rPr>
              <a:t>Какие плоды применяют при простуде? </a:t>
            </a:r>
            <a:endParaRPr lang="ru-RU" sz="4800" b="1" dirty="0">
              <a:solidFill>
                <a:srgbClr val="0D9B28"/>
              </a:solidFill>
              <a:latin typeface="a_Romanus" pitchFamily="82" charset="-52"/>
            </a:endParaRPr>
          </a:p>
        </p:txBody>
      </p:sp>
      <p:sp>
        <p:nvSpPr>
          <p:cNvPr id="7" name="Управляющая кнопка: далее 6">
            <a:hlinkClick r:id="rId2" action="ppaction://hlinksldjump" highlightClick="1"/>
          </p:cNvPr>
          <p:cNvSpPr/>
          <p:nvPr/>
        </p:nvSpPr>
        <p:spPr>
          <a:xfrm>
            <a:off x="8101584" y="6357958"/>
            <a:ext cx="1042416" cy="500042"/>
          </a:xfrm>
          <a:prstGeom prst="actionButtonForwardNext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785786" y="5286388"/>
            <a:ext cx="19221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МОРОШКА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00496" y="5214950"/>
            <a:ext cx="14838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РЯБИНА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15140" y="5214950"/>
            <a:ext cx="1627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МАЛИНА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28596" y="3500438"/>
            <a:ext cx="2596283" cy="1571636"/>
          </a:xfrm>
          <a:prstGeom prst="roundRect">
            <a:avLst/>
          </a:prstGeom>
          <a:blipFill rotWithShape="0">
            <a:blip r:embed="rId3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Скругленный прямоугольник 11"/>
          <p:cNvSpPr/>
          <p:nvPr/>
        </p:nvSpPr>
        <p:spPr>
          <a:xfrm>
            <a:off x="3214678" y="3500438"/>
            <a:ext cx="2714644" cy="1571636"/>
          </a:xfrm>
          <a:prstGeom prst="roundRect">
            <a:avLst/>
          </a:prstGeom>
          <a:blipFill rotWithShape="0">
            <a:blip r:embed="rId4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Скругленный прямоугольник 12"/>
          <p:cNvSpPr/>
          <p:nvPr/>
        </p:nvSpPr>
        <p:spPr>
          <a:xfrm>
            <a:off x="6072198" y="3500438"/>
            <a:ext cx="2771966" cy="1561660"/>
          </a:xfrm>
          <a:prstGeom prst="roundRect">
            <a:avLst/>
          </a:prstGeom>
          <a:blipFill rotWithShape="0">
            <a:blip r:embed="rId5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37892" name="Picture 4" descr="Смайлики Смайлики анимированные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5643578"/>
            <a:ext cx="1285884" cy="1013579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8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892"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00694" y="1071546"/>
            <a:ext cx="33636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ВОПРОС НА 30 ТАЛЕРОВ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1472" y="1500174"/>
            <a:ext cx="80724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D9B28"/>
                </a:solidFill>
                <a:latin typeface="a_Romanus" pitchFamily="82" charset="-52"/>
              </a:rPr>
              <a:t>Какой гриб из перечисленных является съедобным? </a:t>
            </a:r>
            <a:endParaRPr lang="ru-RU" sz="4800" b="1" dirty="0">
              <a:solidFill>
                <a:srgbClr val="0D9B28"/>
              </a:solidFill>
              <a:latin typeface="a_Romanus" pitchFamily="82" charset="-52"/>
            </a:endParaRPr>
          </a:p>
        </p:txBody>
      </p:sp>
      <p:sp>
        <p:nvSpPr>
          <p:cNvPr id="7" name="Управляющая кнопка: далее 6">
            <a:hlinkClick r:id="rId2" action="ppaction://hlinksldjump" highlightClick="1"/>
          </p:cNvPr>
          <p:cNvSpPr/>
          <p:nvPr/>
        </p:nvSpPr>
        <p:spPr>
          <a:xfrm>
            <a:off x="8101584" y="6357958"/>
            <a:ext cx="1042416" cy="500042"/>
          </a:xfrm>
          <a:prstGeom prst="actionButtonForwardNext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642910" y="5357826"/>
            <a:ext cx="1863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МУХОМОР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00430" y="5286388"/>
            <a:ext cx="20904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СЫРОЕЖКА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29388" y="5286388"/>
            <a:ext cx="17316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ПОГАНКА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57158" y="3571876"/>
            <a:ext cx="2596283" cy="1704664"/>
          </a:xfrm>
          <a:prstGeom prst="roundRect">
            <a:avLst/>
          </a:prstGeom>
          <a:blipFill rotWithShape="0">
            <a:blip r:embed="rId3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Скругленный прямоугольник 11"/>
          <p:cNvSpPr/>
          <p:nvPr/>
        </p:nvSpPr>
        <p:spPr>
          <a:xfrm>
            <a:off x="3143240" y="3643314"/>
            <a:ext cx="2634672" cy="1561660"/>
          </a:xfrm>
          <a:prstGeom prst="roundRect">
            <a:avLst/>
          </a:prstGeom>
          <a:blipFill rotWithShape="0">
            <a:blip r:embed="rId4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Скругленный прямоугольник 12"/>
          <p:cNvSpPr/>
          <p:nvPr/>
        </p:nvSpPr>
        <p:spPr>
          <a:xfrm>
            <a:off x="5857884" y="3643314"/>
            <a:ext cx="2914842" cy="1561660"/>
          </a:xfrm>
          <a:prstGeom prst="roundRect">
            <a:avLst/>
          </a:prstGeom>
          <a:blipFill rotWithShape="0">
            <a:blip r:embed="rId5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36866" name="Picture 2" descr="Смайлики Смайлики анимированные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5857873"/>
            <a:ext cx="1560198" cy="1000127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8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66"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00694" y="1071546"/>
            <a:ext cx="33636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ВОПРОС НА 30 ТАЛЕРОВ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1472" y="1500174"/>
            <a:ext cx="807249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rgbClr val="0D9B28"/>
                </a:solidFill>
                <a:latin typeface="a_Romanus" pitchFamily="82" charset="-52"/>
              </a:rPr>
              <a:t>Какая ягода растёт на болоте? </a:t>
            </a:r>
            <a:endParaRPr lang="ru-RU" sz="6600" b="1" dirty="0">
              <a:solidFill>
                <a:srgbClr val="0D9B28"/>
              </a:solidFill>
              <a:latin typeface="a_Romanus" pitchFamily="82" charset="-52"/>
            </a:endParaRPr>
          </a:p>
        </p:txBody>
      </p:sp>
      <p:sp>
        <p:nvSpPr>
          <p:cNvPr id="7" name="Управляющая кнопка: далее 6">
            <a:hlinkClick r:id="rId2" action="ppaction://hlinksldjump" highlightClick="1"/>
          </p:cNvPr>
          <p:cNvSpPr/>
          <p:nvPr/>
        </p:nvSpPr>
        <p:spPr>
          <a:xfrm>
            <a:off x="8101584" y="6357958"/>
            <a:ext cx="1042416" cy="500042"/>
          </a:xfrm>
          <a:prstGeom prst="actionButtonForwardNext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5842" name="Picture 2" descr="Смайлики Смайлики анимированные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715016"/>
            <a:ext cx="1143008" cy="92034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928662" y="5143512"/>
            <a:ext cx="1614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КЛЮКВА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1868" y="5214950"/>
            <a:ext cx="1863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ЧЕРНИКА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00826" y="5214950"/>
            <a:ext cx="17892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ЕЖЕВИКА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28596" y="3429000"/>
            <a:ext cx="2596283" cy="1704664"/>
          </a:xfrm>
          <a:prstGeom prst="roundRect">
            <a:avLst/>
          </a:prstGeom>
          <a:blipFill rotWithShape="0">
            <a:blip r:embed="rId4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Скругленный прямоугольник 11"/>
          <p:cNvSpPr/>
          <p:nvPr/>
        </p:nvSpPr>
        <p:spPr>
          <a:xfrm>
            <a:off x="3214678" y="3571876"/>
            <a:ext cx="2634672" cy="1561660"/>
          </a:xfrm>
          <a:prstGeom prst="roundRect">
            <a:avLst/>
          </a:prstGeom>
          <a:blipFill rotWithShape="0">
            <a:blip r:embed="rId5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Скругленный прямоугольник 12"/>
          <p:cNvSpPr/>
          <p:nvPr/>
        </p:nvSpPr>
        <p:spPr>
          <a:xfrm>
            <a:off x="6000760" y="3571876"/>
            <a:ext cx="2743305" cy="1561660"/>
          </a:xfrm>
          <a:prstGeom prst="roundRect">
            <a:avLst/>
          </a:prstGeom>
          <a:blipFill rotWithShape="0">
            <a:blip r:embed="rId6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8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42"/>
                  </p:tgtEl>
                </p:cond>
              </p:nextCondLst>
            </p:seq>
          </p:childTnLst>
        </p:cTn>
      </p:par>
    </p:tnLst>
    <p:bldLst>
      <p:bldP spid="9" grpId="1"/>
      <p:bldP spid="10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00694" y="1071546"/>
            <a:ext cx="33636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ВОПРОС НА 30 ТАЛЕРОВ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1472" y="1500174"/>
            <a:ext cx="80724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D9B28"/>
                </a:solidFill>
                <a:latin typeface="a_Romanus" pitchFamily="82" charset="-52"/>
              </a:rPr>
              <a:t>Какая птица может спать во время полёта? </a:t>
            </a:r>
            <a:endParaRPr lang="ru-RU" sz="4800" b="1" dirty="0">
              <a:solidFill>
                <a:srgbClr val="0D9B28"/>
              </a:solidFill>
              <a:latin typeface="a_Romanus" pitchFamily="82" charset="-52"/>
            </a:endParaRPr>
          </a:p>
        </p:txBody>
      </p:sp>
      <p:sp>
        <p:nvSpPr>
          <p:cNvPr id="7" name="Управляющая кнопка: далее 6">
            <a:hlinkClick r:id="rId2" action="ppaction://hlinksldjump" highlightClick="1"/>
          </p:cNvPr>
          <p:cNvSpPr/>
          <p:nvPr/>
        </p:nvSpPr>
        <p:spPr>
          <a:xfrm>
            <a:off x="8101584" y="6357958"/>
            <a:ext cx="1042416" cy="500042"/>
          </a:xfrm>
          <a:prstGeom prst="actionButtonForwardNext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4818" name="Picture 2" descr="Смайлики Смайлики анимированные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5572140"/>
            <a:ext cx="1214446" cy="104299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142976" y="5357826"/>
            <a:ext cx="1074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АИСТ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86182" y="5286388"/>
            <a:ext cx="17081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ЖУРАВЛЬ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43702" y="5286388"/>
            <a:ext cx="1585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СИНИЦА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00034" y="3571876"/>
            <a:ext cx="2596283" cy="1704664"/>
          </a:xfrm>
          <a:prstGeom prst="roundRect">
            <a:avLst/>
          </a:prstGeom>
          <a:blipFill rotWithShape="0">
            <a:blip r:embed="rId4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Скругленный прямоугольник 11"/>
          <p:cNvSpPr/>
          <p:nvPr/>
        </p:nvSpPr>
        <p:spPr>
          <a:xfrm>
            <a:off x="3286116" y="3571876"/>
            <a:ext cx="2603220" cy="1714512"/>
          </a:xfrm>
          <a:prstGeom prst="roundRect">
            <a:avLst/>
          </a:prstGeom>
          <a:blipFill rotWithShape="0">
            <a:blip r:embed="rId5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Скругленный прямоугольник 12"/>
          <p:cNvSpPr/>
          <p:nvPr/>
        </p:nvSpPr>
        <p:spPr>
          <a:xfrm>
            <a:off x="6000760" y="3643314"/>
            <a:ext cx="2643206" cy="1561660"/>
          </a:xfrm>
          <a:prstGeom prst="roundRect">
            <a:avLst/>
          </a:prstGeom>
          <a:blipFill rotWithShape="0">
            <a:blip r:embed="rId6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8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818"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00694" y="1071546"/>
            <a:ext cx="33636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ВОПРОС НА 30 ТАЛЕРОВ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1472" y="1500174"/>
            <a:ext cx="80724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0D9B28"/>
                </a:solidFill>
                <a:latin typeface="a_Romanus" pitchFamily="82" charset="-52"/>
              </a:rPr>
              <a:t>Бузина – это...? </a:t>
            </a:r>
            <a:endParaRPr lang="ru-RU" sz="6000" b="1" dirty="0">
              <a:solidFill>
                <a:srgbClr val="0D9B28"/>
              </a:solidFill>
              <a:latin typeface="a_Romanus" pitchFamily="82" charset="-52"/>
            </a:endParaRPr>
          </a:p>
        </p:txBody>
      </p:sp>
      <p:sp>
        <p:nvSpPr>
          <p:cNvPr id="7" name="Управляющая кнопка: далее 6">
            <a:hlinkClick r:id="rId2" action="ppaction://hlinksldjump" highlightClick="1"/>
          </p:cNvPr>
          <p:cNvSpPr/>
          <p:nvPr/>
        </p:nvSpPr>
        <p:spPr>
          <a:xfrm>
            <a:off x="8101584" y="6357958"/>
            <a:ext cx="1042416" cy="500042"/>
          </a:xfrm>
          <a:prstGeom prst="actionButtonForwardNext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 descr="Смайлики Смайлики анимированные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5429264"/>
            <a:ext cx="1071570" cy="121024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071538" y="5286388"/>
            <a:ext cx="1438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ДЕРЕВО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29058" y="5286388"/>
            <a:ext cx="10553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КУСТ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6578" y="5214950"/>
            <a:ext cx="1169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ТРАВА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28596" y="3571876"/>
            <a:ext cx="2596283" cy="1643074"/>
          </a:xfrm>
          <a:prstGeom prst="roundRect">
            <a:avLst/>
          </a:prstGeom>
          <a:blipFill rotWithShape="0">
            <a:blip r:embed="rId4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Скругленный прямоугольник 12"/>
          <p:cNvSpPr/>
          <p:nvPr/>
        </p:nvSpPr>
        <p:spPr>
          <a:xfrm>
            <a:off x="3214678" y="3643314"/>
            <a:ext cx="2634672" cy="1561660"/>
          </a:xfrm>
          <a:prstGeom prst="roundRect">
            <a:avLst/>
          </a:prstGeom>
          <a:blipFill rotWithShape="0">
            <a:blip r:embed="rId5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Скругленный прямоугольник 13"/>
          <p:cNvSpPr/>
          <p:nvPr/>
        </p:nvSpPr>
        <p:spPr>
          <a:xfrm>
            <a:off x="6072198" y="3571876"/>
            <a:ext cx="2571768" cy="1561660"/>
          </a:xfrm>
          <a:prstGeom prst="roundRect">
            <a:avLst/>
          </a:prstGeom>
          <a:blipFill rotWithShape="0">
            <a:blip r:embed="rId6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00694" y="1071546"/>
            <a:ext cx="33636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ВОПРОС НА 30 ТАЛЕРОВ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1472" y="1500174"/>
            <a:ext cx="80724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0D9B28"/>
                </a:solidFill>
                <a:latin typeface="a_Romanus" pitchFamily="82" charset="-52"/>
              </a:rPr>
              <a:t>Когда цветёт сирень? </a:t>
            </a:r>
            <a:endParaRPr lang="ru-RU" sz="6000" b="1" dirty="0">
              <a:solidFill>
                <a:srgbClr val="0D9B28"/>
              </a:solidFill>
              <a:latin typeface="a_Romanus" pitchFamily="82" charset="-52"/>
            </a:endParaRPr>
          </a:p>
        </p:txBody>
      </p:sp>
      <p:sp>
        <p:nvSpPr>
          <p:cNvPr id="7" name="Управляющая кнопка: далее 6">
            <a:hlinkClick r:id="rId2" action="ppaction://hlinksldjump" highlightClick="1"/>
          </p:cNvPr>
          <p:cNvSpPr/>
          <p:nvPr/>
        </p:nvSpPr>
        <p:spPr>
          <a:xfrm>
            <a:off x="8101584" y="6357958"/>
            <a:ext cx="1042416" cy="500042"/>
          </a:xfrm>
          <a:prstGeom prst="actionButtonForwardNext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 descr="Смайлики Смайлики анимированные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5643578"/>
            <a:ext cx="1075281" cy="102218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928662" y="5072074"/>
            <a:ext cx="1534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ВЕСНОЙ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29058" y="5000636"/>
            <a:ext cx="13492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ЛЕТОМ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15140" y="4929198"/>
            <a:ext cx="1643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ОСЕНЬЮ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28596" y="3357562"/>
            <a:ext cx="2596283" cy="1704664"/>
          </a:xfrm>
          <a:prstGeom prst="roundRect">
            <a:avLst/>
          </a:prstGeom>
          <a:blipFill rotWithShape="0">
            <a:blip r:embed="rId4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Скругленный прямоугольник 12"/>
          <p:cNvSpPr/>
          <p:nvPr/>
        </p:nvSpPr>
        <p:spPr>
          <a:xfrm>
            <a:off x="3286116" y="3429000"/>
            <a:ext cx="2571768" cy="1561660"/>
          </a:xfrm>
          <a:prstGeom prst="roundRect">
            <a:avLst/>
          </a:prstGeom>
          <a:blipFill rotWithShape="0">
            <a:blip r:embed="rId5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Скругленный прямоугольник 13"/>
          <p:cNvSpPr/>
          <p:nvPr/>
        </p:nvSpPr>
        <p:spPr>
          <a:xfrm>
            <a:off x="6143636" y="3357562"/>
            <a:ext cx="2571769" cy="1561660"/>
          </a:xfrm>
          <a:prstGeom prst="roundRect">
            <a:avLst/>
          </a:prstGeom>
          <a:blipFill rotWithShape="0">
            <a:blip r:embed="rId6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 descr="D:\рабочая\Анимашки\bird2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72330" y="285728"/>
            <a:ext cx="1862145" cy="1929451"/>
          </a:xfrm>
          <a:prstGeom prst="rect">
            <a:avLst/>
          </a:prstGeom>
          <a:noFill/>
        </p:spPr>
      </p:pic>
      <p:pic>
        <p:nvPicPr>
          <p:cNvPr id="1026" name="Picture 2" descr="https://otvet.imgsmail.ru/download/875a8375f91de049494d6073098e8a2f_9ac62609cefb0a0d59cffa1864d7a68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68" y="1052736"/>
            <a:ext cx="6768752" cy="50765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35411082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00694" y="1071546"/>
            <a:ext cx="33636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ВОПРОС НА 50 ТАЛЕРОВ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4282" y="1500174"/>
            <a:ext cx="86439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0D9B28"/>
                </a:solidFill>
                <a:latin typeface="a_Romanus" pitchFamily="82" charset="-52"/>
              </a:rPr>
              <a:t>Когда улетают от нас последние утки? </a:t>
            </a:r>
            <a:endParaRPr lang="ru-RU" sz="5400" b="1" dirty="0">
              <a:solidFill>
                <a:srgbClr val="0D9B28"/>
              </a:solidFill>
              <a:latin typeface="a_Romanus" pitchFamily="82" charset="-5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29256" y="3714752"/>
            <a:ext cx="30718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Когда замёрзнут последние озёра, пруды и реки.</a:t>
            </a:r>
            <a:endParaRPr lang="ru-RU" sz="2400" b="1" dirty="0"/>
          </a:p>
        </p:txBody>
      </p:sp>
      <p:pic>
        <p:nvPicPr>
          <p:cNvPr id="32770" name="Picture 2" descr="http://img168.imageshack.us/img168/1710/klkuyrykuw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3214686"/>
            <a:ext cx="5011525" cy="28813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1748" name="Picture 4" descr="красивые Анимации Смайлики анимированные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5286388"/>
            <a:ext cx="1571636" cy="1265475"/>
          </a:xfrm>
          <a:prstGeom prst="rect">
            <a:avLst/>
          </a:prstGeom>
          <a:noFill/>
        </p:spPr>
      </p:pic>
      <p:sp>
        <p:nvSpPr>
          <p:cNvPr id="9" name="Управляющая кнопка: далее 8">
            <a:hlinkClick r:id="rId4" action="ppaction://hlinksldjump" highlightClick="1"/>
          </p:cNvPr>
          <p:cNvSpPr/>
          <p:nvPr/>
        </p:nvSpPr>
        <p:spPr>
          <a:xfrm>
            <a:off x="8101584" y="6357958"/>
            <a:ext cx="1042416" cy="500042"/>
          </a:xfrm>
          <a:prstGeom prst="actionButtonForwardNext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7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48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00694" y="1071546"/>
            <a:ext cx="33636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ВОПРОС НА 50 ТАЛЕРОВ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28662" y="1643050"/>
            <a:ext cx="72866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D9B28"/>
                </a:solidFill>
                <a:latin typeface="a_Romanus" pitchFamily="82" charset="-52"/>
              </a:rPr>
              <a:t>Какие звери зимой спят? </a:t>
            </a:r>
            <a:endParaRPr lang="ru-RU" sz="4400" b="1" dirty="0">
              <a:solidFill>
                <a:srgbClr val="0D9B28"/>
              </a:solidFill>
              <a:latin typeface="a_Romanus" pitchFamily="82" charset="-5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29256" y="3714752"/>
            <a:ext cx="30718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Ёж, барсук, медведь, летучая мышь и др.</a:t>
            </a:r>
            <a:endParaRPr lang="ru-RU" sz="2400" b="1" dirty="0"/>
          </a:p>
        </p:txBody>
      </p:sp>
      <p:pic>
        <p:nvPicPr>
          <p:cNvPr id="38914" name="Picture 2" descr="http://shkolazhizni.ru/img/content/i55/55056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2928934"/>
            <a:ext cx="4362624" cy="28575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0722" name="Picture 2" descr="красивые Анимации Смайлики анимированные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715016"/>
            <a:ext cx="1605563" cy="885828"/>
          </a:xfrm>
          <a:prstGeom prst="rect">
            <a:avLst/>
          </a:prstGeom>
          <a:noFill/>
        </p:spPr>
      </p:pic>
      <p:sp>
        <p:nvSpPr>
          <p:cNvPr id="9" name="Управляющая кнопка: далее 8">
            <a:hlinkClick r:id="rId4" action="ppaction://hlinksldjump" highlightClick="1"/>
          </p:cNvPr>
          <p:cNvSpPr/>
          <p:nvPr/>
        </p:nvSpPr>
        <p:spPr>
          <a:xfrm>
            <a:off x="8101584" y="6357958"/>
            <a:ext cx="1042416" cy="500042"/>
          </a:xfrm>
          <a:prstGeom prst="actionButtonForwardNext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22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00694" y="1071546"/>
            <a:ext cx="33636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ВОПРОС НА 50 ТАЛЕРОВ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28662" y="1643050"/>
            <a:ext cx="72866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D9B28"/>
                </a:solidFill>
                <a:latin typeface="a_Romanus" pitchFamily="82" charset="-52"/>
              </a:rPr>
              <a:t>Как можно узнать возраст дерева? </a:t>
            </a:r>
            <a:endParaRPr lang="ru-RU" sz="4400" b="1" dirty="0">
              <a:solidFill>
                <a:srgbClr val="0D9B28"/>
              </a:solidFill>
              <a:latin typeface="a_Romanus" pitchFamily="82" charset="-5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29256" y="3714752"/>
            <a:ext cx="30718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По количеству колец на срезе</a:t>
            </a:r>
            <a:endParaRPr lang="ru-RU" sz="2400" b="1" dirty="0"/>
          </a:p>
        </p:txBody>
      </p:sp>
      <p:pic>
        <p:nvPicPr>
          <p:cNvPr id="39938" name="Picture 2" descr="http://cherncity.com/images/stories/news/2013/02/9293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3071810"/>
            <a:ext cx="4504637" cy="3000396"/>
          </a:xfrm>
          <a:prstGeom prst="rect">
            <a:avLst/>
          </a:prstGeom>
          <a:noFill/>
        </p:spPr>
      </p:pic>
      <p:pic>
        <p:nvPicPr>
          <p:cNvPr id="39940" name="Picture 4" descr="http://www.frimg.ru/upload/iblock/43a/s_spilivat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3214686"/>
            <a:ext cx="4500594" cy="3000396"/>
          </a:xfrm>
          <a:prstGeom prst="rect">
            <a:avLst/>
          </a:prstGeom>
          <a:noFill/>
        </p:spPr>
      </p:pic>
      <p:sp>
        <p:nvSpPr>
          <p:cNvPr id="9" name="Управляющая кнопка: далее 8">
            <a:hlinkClick r:id="rId4" action="ppaction://hlinksldjump" highlightClick="1"/>
          </p:cNvPr>
          <p:cNvSpPr/>
          <p:nvPr/>
        </p:nvSpPr>
        <p:spPr>
          <a:xfrm>
            <a:off x="8101584" y="6357958"/>
            <a:ext cx="1042416" cy="500042"/>
          </a:xfrm>
          <a:prstGeom prst="actionButtonForwardNext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700" name="Picture 4" descr="Смайлики Смайлики анимированные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5643578"/>
            <a:ext cx="1388781" cy="1014414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7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00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00694" y="1071546"/>
            <a:ext cx="33636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ВОПРОС НА 50 ТАЛЕРОВ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28662" y="1643050"/>
            <a:ext cx="72866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D9B28"/>
                </a:solidFill>
                <a:latin typeface="a_Romanus" pitchFamily="82" charset="-52"/>
              </a:rPr>
              <a:t>Как можно ориентироваться в лесу без компаса? </a:t>
            </a:r>
            <a:endParaRPr lang="ru-RU" sz="4400" b="1" dirty="0">
              <a:solidFill>
                <a:srgbClr val="0D9B28"/>
              </a:solidFill>
              <a:latin typeface="a_Romanus" pitchFamily="82" charset="-5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29256" y="3714752"/>
            <a:ext cx="30718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По солнцу, стволу деревьев, муравейникам, мхам, с помощью часов и т.д.</a:t>
            </a:r>
            <a:endParaRPr lang="ru-RU" sz="2400" b="1" dirty="0"/>
          </a:p>
        </p:txBody>
      </p:sp>
      <p:pic>
        <p:nvPicPr>
          <p:cNvPr id="40962" name="Picture 2" descr="http://xn--e1aggblx7d.xn--p1ai/images/elemen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3571876"/>
            <a:ext cx="3548034" cy="266102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2D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Управляющая кнопка: далее 6">
            <a:hlinkClick r:id="rId3" action="ppaction://hlinksldjump" highlightClick="1"/>
          </p:cNvPr>
          <p:cNvSpPr/>
          <p:nvPr/>
        </p:nvSpPr>
        <p:spPr>
          <a:xfrm>
            <a:off x="8101584" y="6357958"/>
            <a:ext cx="1042416" cy="500042"/>
          </a:xfrm>
          <a:prstGeom prst="actionButtonForwardNext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674" name="Picture 2" descr="Смайлики Смайлики анимированные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5643578"/>
            <a:ext cx="1384094" cy="1004892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6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74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00694" y="1071546"/>
            <a:ext cx="33636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ВОПРОС НА 50 ТАЛЕРОВ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28662" y="1643050"/>
            <a:ext cx="7286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D9B28"/>
                </a:solidFill>
                <a:latin typeface="a_Romanus" pitchFamily="82" charset="-52"/>
              </a:rPr>
              <a:t>Сколько живут иголки у сосны? </a:t>
            </a:r>
            <a:endParaRPr lang="ru-RU" sz="3200" b="1" dirty="0">
              <a:solidFill>
                <a:srgbClr val="0D9B28"/>
              </a:solidFill>
              <a:latin typeface="a_Romanus" pitchFamily="82" charset="-5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29256" y="3714752"/>
            <a:ext cx="3071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Два – четыре года</a:t>
            </a:r>
            <a:endParaRPr lang="ru-RU" sz="2400" b="1" dirty="0"/>
          </a:p>
        </p:txBody>
      </p:sp>
      <p:pic>
        <p:nvPicPr>
          <p:cNvPr id="41986" name="Picture 2" descr="http://zabort.ru/uploads/images/8/5/d/4/3/62fb77246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2571744"/>
            <a:ext cx="4762494" cy="35678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76200" cap="sq">
            <a:solidFill>
              <a:srgbClr val="92D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Управляющая кнопка: далее 6">
            <a:hlinkClick r:id="rId3" action="ppaction://hlinksldjump" highlightClick="1"/>
          </p:cNvPr>
          <p:cNvSpPr/>
          <p:nvPr/>
        </p:nvSpPr>
        <p:spPr>
          <a:xfrm>
            <a:off x="8101584" y="6357958"/>
            <a:ext cx="1042416" cy="500042"/>
          </a:xfrm>
          <a:prstGeom prst="actionButtonForwardNext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650" name="Picture 2" descr="Смайлики Смайлики анимированные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5786454"/>
            <a:ext cx="1098778" cy="814390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6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50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00694" y="1071546"/>
            <a:ext cx="33636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ВОПРОС НА 50 ТАЛЕРОВ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28662" y="1643050"/>
            <a:ext cx="72866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D9B28"/>
                </a:solidFill>
                <a:latin typeface="a_Romanus" pitchFamily="82" charset="-52"/>
              </a:rPr>
              <a:t>Почему зимой в замёрших прудах погибает рыба? </a:t>
            </a:r>
            <a:endParaRPr lang="ru-RU" sz="4000" b="1" dirty="0">
              <a:solidFill>
                <a:srgbClr val="0D9B28"/>
              </a:solidFill>
              <a:latin typeface="a_Romanus" pitchFamily="82" charset="-5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29256" y="3714752"/>
            <a:ext cx="30718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Вода беднеет кислородом, рыба задыхается и погибает</a:t>
            </a:r>
            <a:endParaRPr lang="ru-RU" sz="2400" b="1" dirty="0"/>
          </a:p>
        </p:txBody>
      </p:sp>
      <p:pic>
        <p:nvPicPr>
          <p:cNvPr id="43010" name="Picture 2" descr="http://www.nalym.ru/fotogalery/zima0708/istra101107/okun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3286124"/>
            <a:ext cx="3714776" cy="278608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Управляющая кнопка: далее 6">
            <a:hlinkClick r:id="rId3" action="ppaction://hlinksldjump" highlightClick="1"/>
          </p:cNvPr>
          <p:cNvSpPr/>
          <p:nvPr/>
        </p:nvSpPr>
        <p:spPr>
          <a:xfrm>
            <a:off x="8101584" y="6357958"/>
            <a:ext cx="1042416" cy="500042"/>
          </a:xfrm>
          <a:prstGeom prst="actionButtonForwardNext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626" name="AutoShape 2" descr="Смайлики Смайлики анимированные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28" name="AutoShape 4" descr="Смайлики Смайлики анимированные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6630" name="Picture 6" descr="Смайлики Смайлики анимированные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214282" y="5715016"/>
            <a:ext cx="1071570" cy="942968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6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30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00694" y="1071546"/>
            <a:ext cx="33636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ВОПРОС НА 50 ТАЛЕРОВ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28662" y="1643050"/>
            <a:ext cx="72866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D9B28"/>
                </a:solidFill>
                <a:latin typeface="a_Romanus" pitchFamily="82" charset="-52"/>
              </a:rPr>
              <a:t>Назовите одним словом жука, кузнечика, комара, муху. </a:t>
            </a:r>
            <a:endParaRPr lang="ru-RU" sz="3600" b="1" dirty="0">
              <a:solidFill>
                <a:srgbClr val="0D9B28"/>
              </a:solidFill>
              <a:latin typeface="a_Romanus" pitchFamily="82" charset="-5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86380" y="4143380"/>
            <a:ext cx="3071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Насекомые</a:t>
            </a:r>
            <a:endParaRPr lang="ru-RU" sz="2400" b="1" dirty="0"/>
          </a:p>
        </p:txBody>
      </p:sp>
      <p:pic>
        <p:nvPicPr>
          <p:cNvPr id="44034" name="Picture 2" descr="http://stat17.privet.ru/lr/0914a5b941b885371415802e71e02d2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3304148"/>
            <a:ext cx="3762358" cy="28246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Управляющая кнопка: далее 6">
            <a:hlinkClick r:id="rId3" action="ppaction://hlinksldjump" highlightClick="1"/>
          </p:cNvPr>
          <p:cNvSpPr/>
          <p:nvPr/>
        </p:nvSpPr>
        <p:spPr>
          <a:xfrm>
            <a:off x="8101584" y="6357958"/>
            <a:ext cx="1042416" cy="500042"/>
          </a:xfrm>
          <a:prstGeom prst="actionButtonForwardNext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602" name="Picture 2" descr="Смайлики Смайлики анимированные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214282" y="5429264"/>
            <a:ext cx="1071570" cy="1254135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6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02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00694" y="1071546"/>
            <a:ext cx="33636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ВОПРОС НА 50 ТАЛЕРОВ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28662" y="1643050"/>
            <a:ext cx="72866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D9B28"/>
                </a:solidFill>
                <a:latin typeface="a_Romanus" pitchFamily="82" charset="-52"/>
              </a:rPr>
              <a:t>Как называются животные, которые живут в воде и на     </a:t>
            </a:r>
          </a:p>
          <a:p>
            <a:pPr algn="ctr"/>
            <a:r>
              <a:rPr lang="ru-RU" sz="3600" b="1" dirty="0" smtClean="0">
                <a:solidFill>
                  <a:srgbClr val="0D9B28"/>
                </a:solidFill>
                <a:latin typeface="a_Romanus" pitchFamily="82" charset="-52"/>
              </a:rPr>
              <a:t>                            земле?</a:t>
            </a:r>
            <a:endParaRPr lang="ru-RU" sz="3600" b="1" dirty="0">
              <a:solidFill>
                <a:srgbClr val="0D9B28"/>
              </a:solidFill>
              <a:latin typeface="a_Romanus" pitchFamily="82" charset="-5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86380" y="4143380"/>
            <a:ext cx="3071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Земноводные</a:t>
            </a:r>
            <a:endParaRPr lang="ru-RU" sz="2400" b="1" dirty="0"/>
          </a:p>
        </p:txBody>
      </p:sp>
      <p:pic>
        <p:nvPicPr>
          <p:cNvPr id="45058" name="Picture 2" descr="http://www.dst.kg/uploads/posts/2008-01/1201324159_amfibii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3500438"/>
            <a:ext cx="3428984" cy="228598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2D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Управляющая кнопка: далее 6">
            <a:hlinkClick r:id="rId3" action="ppaction://hlinksldjump" highlightClick="1"/>
          </p:cNvPr>
          <p:cNvSpPr/>
          <p:nvPr/>
        </p:nvSpPr>
        <p:spPr>
          <a:xfrm>
            <a:off x="8101584" y="6357958"/>
            <a:ext cx="1042416" cy="500042"/>
          </a:xfrm>
          <a:prstGeom prst="actionButtonForwardNext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580" name="Picture 4" descr="http://stat16.privet.ru/lr/0b06ba8f78bd6015041e9bf77af0c064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0" y="5072074"/>
            <a:ext cx="1857438" cy="2156993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5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80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00694" y="1071546"/>
            <a:ext cx="34919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ВОПРОС НА 100 ТАЛЕРОВ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28662" y="1643050"/>
            <a:ext cx="72866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D9B28"/>
                </a:solidFill>
                <a:latin typeface="a_Romanus" pitchFamily="82" charset="-52"/>
              </a:rPr>
              <a:t>При помощи чего размножаются грибы?</a:t>
            </a:r>
            <a:endParaRPr lang="ru-RU" sz="4000" b="1" dirty="0">
              <a:solidFill>
                <a:srgbClr val="0D9B28"/>
              </a:solidFill>
              <a:latin typeface="a_Romanus" pitchFamily="82" charset="-5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86380" y="4143380"/>
            <a:ext cx="3071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При помощи спор</a:t>
            </a:r>
            <a:endParaRPr lang="ru-RU" sz="2400" b="1" dirty="0"/>
          </a:p>
        </p:txBody>
      </p:sp>
      <p:pic>
        <p:nvPicPr>
          <p:cNvPr id="46082" name="Picture 2" descr="http://img0.liveinternet.ru/images/attach/c/6/91/402/91402338_frozen_mushroom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3143248"/>
            <a:ext cx="3996429" cy="30003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2D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Управляющая кнопка: далее 6">
            <a:hlinkClick r:id="rId3" action="ppaction://hlinksldjump" highlightClick="1"/>
          </p:cNvPr>
          <p:cNvSpPr/>
          <p:nvPr/>
        </p:nvSpPr>
        <p:spPr>
          <a:xfrm>
            <a:off x="8101584" y="6357958"/>
            <a:ext cx="1042416" cy="500042"/>
          </a:xfrm>
          <a:prstGeom prst="actionButtonForwardNext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554" name="Picture 2" descr="Смайлики Смайлики анимированные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786435"/>
            <a:ext cx="1671641" cy="1071565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5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54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00694" y="1071546"/>
            <a:ext cx="33636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ВОПРОС НА 50 ТАЛЕРОВ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28662" y="1643050"/>
            <a:ext cx="72866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D9B28"/>
                </a:solidFill>
                <a:latin typeface="a_Romanus" pitchFamily="82" charset="-52"/>
              </a:rPr>
              <a:t>Чем питается уж?</a:t>
            </a:r>
            <a:endParaRPr lang="ru-RU" sz="4400" b="1" dirty="0">
              <a:solidFill>
                <a:srgbClr val="0D9B28"/>
              </a:solidFill>
              <a:latin typeface="a_Romanus" pitchFamily="82" charset="-5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72132" y="2928934"/>
            <a:ext cx="30718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Лягушками, крупными насекомыми, мышевидными грызунами и т.д.</a:t>
            </a:r>
            <a:endParaRPr lang="ru-RU" sz="2400" b="1" dirty="0"/>
          </a:p>
        </p:txBody>
      </p:sp>
      <p:pic>
        <p:nvPicPr>
          <p:cNvPr id="47106" name="Picture 2" descr="http://web-zoopark.ru/faq-zhivotnye/005/0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2643182"/>
            <a:ext cx="4714908" cy="31432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3">
                <a:lumMod val="65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Управляющая кнопка: далее 6">
            <a:hlinkClick r:id="rId3" action="ppaction://hlinksldjump" highlightClick="1"/>
          </p:cNvPr>
          <p:cNvSpPr/>
          <p:nvPr/>
        </p:nvSpPr>
        <p:spPr>
          <a:xfrm>
            <a:off x="8101584" y="6357958"/>
            <a:ext cx="1042416" cy="500042"/>
          </a:xfrm>
          <a:prstGeom prst="actionButtonForwardNext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530" name="Picture 2" descr="http://stat16.privet.ru/lr/0b05e276561fa16d77d84003f5dd281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0" y="5715016"/>
            <a:ext cx="1151982" cy="1142984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5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30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93131" y="2323247"/>
            <a:ext cx="7072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D9B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А КТО ИЗУЧАЕТ ПРИРОДУ?</a:t>
            </a:r>
            <a:endParaRPr lang="ru-RU" sz="4000" b="1" dirty="0">
              <a:solidFill>
                <a:srgbClr val="0D9B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itchFamily="34" charset="0"/>
            </a:endParaRPr>
          </a:p>
        </p:txBody>
      </p:sp>
      <p:pic>
        <p:nvPicPr>
          <p:cNvPr id="19457" name="Picture 1" descr="D:\рабочая\Анимашки\bird2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72330" y="285728"/>
            <a:ext cx="1862145" cy="1929451"/>
          </a:xfrm>
          <a:prstGeom prst="rect">
            <a:avLst/>
          </a:prstGeom>
          <a:noFill/>
        </p:spPr>
      </p:pic>
      <p:pic>
        <p:nvPicPr>
          <p:cNvPr id="19458" name="Picture 2" descr="D:\рабочая\Анимашки\bird3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5140" y="4962322"/>
            <a:ext cx="2428860" cy="1743295"/>
          </a:xfrm>
          <a:prstGeom prst="rect">
            <a:avLst/>
          </a:prstGeom>
          <a:noFill/>
        </p:spPr>
      </p:pic>
      <p:pic>
        <p:nvPicPr>
          <p:cNvPr id="19459" name="Picture 3" descr="D:\рабочая\Анимашки\borb25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4572008"/>
            <a:ext cx="1718082" cy="2082523"/>
          </a:xfrm>
          <a:prstGeom prst="rect">
            <a:avLst/>
          </a:prstGeom>
          <a:noFill/>
        </p:spPr>
      </p:pic>
      <p:pic>
        <p:nvPicPr>
          <p:cNvPr id="19460" name="Picture 4" descr="D:\рабочая\Анимашки\bird22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357166"/>
            <a:ext cx="2000264" cy="19454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6140576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86380" y="1058004"/>
            <a:ext cx="34919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ВОПРОС НА 100 ТАЛЕРОВ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28662" y="1643050"/>
            <a:ext cx="72866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D9B28"/>
                </a:solidFill>
                <a:latin typeface="a_Romanus" pitchFamily="82" charset="-52"/>
              </a:rPr>
              <a:t>Какие вы знаете формы охраняемых территорий?</a:t>
            </a:r>
            <a:endParaRPr lang="ru-RU" sz="3600" b="1" dirty="0">
              <a:solidFill>
                <a:srgbClr val="0D9B28"/>
              </a:solidFill>
              <a:latin typeface="a_Romanus" pitchFamily="82" charset="-5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86380" y="3643314"/>
            <a:ext cx="30718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Национальные парки, заповедник, заказник, памятник природы</a:t>
            </a:r>
            <a:endParaRPr lang="ru-RU" sz="2400" b="1" dirty="0"/>
          </a:p>
        </p:txBody>
      </p:sp>
      <p:pic>
        <p:nvPicPr>
          <p:cNvPr id="48130" name="Picture 2" descr="http://www.den-za-dnem.ru/gal/albums/userpics/2006_05_17/Bears/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3000372"/>
            <a:ext cx="4466569" cy="306704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Управляющая кнопка: далее 6">
            <a:hlinkClick r:id="rId3" action="ppaction://hlinksldjump" highlightClick="1"/>
          </p:cNvPr>
          <p:cNvSpPr/>
          <p:nvPr/>
        </p:nvSpPr>
        <p:spPr>
          <a:xfrm>
            <a:off x="8101584" y="6357958"/>
            <a:ext cx="1042416" cy="500042"/>
          </a:xfrm>
          <a:prstGeom prst="actionButtonForwardNext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506" name="Picture 2" descr="Анимашки Мишки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" y="5715017"/>
            <a:ext cx="1476353" cy="1142984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5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06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00694" y="1071546"/>
            <a:ext cx="34919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ВОПРОС НА 100 ТАЛЕРОВ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28662" y="1643050"/>
            <a:ext cx="72866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D9B28"/>
                </a:solidFill>
                <a:latin typeface="a_Romanus" pitchFamily="82" charset="-52"/>
              </a:rPr>
              <a:t>Почему паук не запутывается в своей паутине?</a:t>
            </a:r>
            <a:endParaRPr lang="ru-RU" sz="3600" b="1" dirty="0">
              <a:solidFill>
                <a:srgbClr val="0D9B28"/>
              </a:solidFill>
              <a:latin typeface="a_Romanus" pitchFamily="82" charset="-5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88078" y="2928934"/>
            <a:ext cx="312209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Происходит это потому, что паук всегда бегает только по гладким радиальным (идущим от центра) нитям, и никогда по клейким, концентрическим (круговым).</a:t>
            </a:r>
          </a:p>
        </p:txBody>
      </p:sp>
      <p:pic>
        <p:nvPicPr>
          <p:cNvPr id="49154" name="Picture 2" descr="http://s2.ob5.ru/images/640/20/fd9d6b1fec96928f644a2604462bb41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2928934"/>
            <a:ext cx="4238612" cy="317895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Управляющая кнопка: далее 6">
            <a:hlinkClick r:id="rId3" action="ppaction://hlinksldjump" highlightClick="1"/>
          </p:cNvPr>
          <p:cNvSpPr/>
          <p:nvPr/>
        </p:nvSpPr>
        <p:spPr>
          <a:xfrm>
            <a:off x="8101584" y="6357958"/>
            <a:ext cx="1042416" cy="500042"/>
          </a:xfrm>
          <a:prstGeom prst="actionButtonForwardNext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482" name="Picture 2" descr="паук в паутине, анимашка, анимация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429272"/>
            <a:ext cx="1428728" cy="1428728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4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2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23460" y="1071546"/>
            <a:ext cx="34919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ВОПРОС НА 100 ТАЛЕРОВ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28662" y="1643050"/>
            <a:ext cx="7286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D9B28"/>
                </a:solidFill>
                <a:latin typeface="a_Romanus" pitchFamily="82" charset="-52"/>
              </a:rPr>
              <a:t>Как называют полярную лису?</a:t>
            </a:r>
            <a:endParaRPr lang="ru-RU" sz="3600" b="1" dirty="0">
              <a:solidFill>
                <a:srgbClr val="0D9B28"/>
              </a:solidFill>
              <a:latin typeface="a_Romanus" pitchFamily="82" charset="-5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15008" y="3571876"/>
            <a:ext cx="3071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Песец</a:t>
            </a:r>
            <a:endParaRPr lang="ru-RU" sz="2400" b="1" dirty="0"/>
          </a:p>
        </p:txBody>
      </p:sp>
      <p:pic>
        <p:nvPicPr>
          <p:cNvPr id="50178" name="Picture 2" descr="http://s008.radikal.ru/i306/1110/e2/f25ba71b50d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2571744"/>
            <a:ext cx="4571989" cy="34289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Управляющая кнопка: далее 6">
            <a:hlinkClick r:id="rId3" action="ppaction://hlinksldjump" highlightClick="1"/>
          </p:cNvPr>
          <p:cNvSpPr/>
          <p:nvPr/>
        </p:nvSpPr>
        <p:spPr>
          <a:xfrm>
            <a:off x="8101584" y="6357958"/>
            <a:ext cx="1042416" cy="500042"/>
          </a:xfrm>
          <a:prstGeom prst="actionButtonForwardNext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458" name="Picture 2" descr="http://lisyonok.ucoz.ru/animashki/jivotniye/2528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0" y="5154049"/>
            <a:ext cx="1500198" cy="1703951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4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58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68226" y="1071546"/>
            <a:ext cx="34919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ВОПРОС НА 100 ТАЛЕРОВ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4282" y="1643050"/>
            <a:ext cx="86439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D9B28"/>
                </a:solidFill>
                <a:latin typeface="a_Romanus" pitchFamily="82" charset="-52"/>
              </a:rPr>
              <a:t>Какие ноги вырастают у головастиков раньше – передние или  задние?</a:t>
            </a:r>
            <a:endParaRPr lang="ru-RU" sz="2800" b="1" dirty="0">
              <a:solidFill>
                <a:srgbClr val="0D9B28"/>
              </a:solidFill>
              <a:latin typeface="a_Romanus" pitchFamily="82" charset="-5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86380" y="4429132"/>
            <a:ext cx="3071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Задние</a:t>
            </a:r>
            <a:endParaRPr lang="ru-RU" sz="2400" b="1" dirty="0"/>
          </a:p>
        </p:txBody>
      </p:sp>
      <p:pic>
        <p:nvPicPr>
          <p:cNvPr id="51202" name="Picture 2" descr="http://cs319924.userapi.com/v319924484/1186/xr-qXB0H-4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3143248"/>
            <a:ext cx="4214842" cy="31611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Управляющая кнопка: далее 6">
            <a:hlinkClick r:id="rId3" action="ppaction://hlinksldjump" highlightClick="1"/>
          </p:cNvPr>
          <p:cNvSpPr/>
          <p:nvPr/>
        </p:nvSpPr>
        <p:spPr>
          <a:xfrm>
            <a:off x="8101584" y="6357958"/>
            <a:ext cx="1042416" cy="500042"/>
          </a:xfrm>
          <a:prstGeom prst="actionButtonForwardNext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434" name="Picture 2" descr="http://lisyonok.ucoz.ru/animashki/jivotniye/693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938835"/>
            <a:ext cx="1495591" cy="919165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4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4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66362" y="1071546"/>
            <a:ext cx="34919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ВОПРОС НА 100 ТАЛЕРОВ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4282" y="1643050"/>
            <a:ext cx="8643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D9B28"/>
                </a:solidFill>
                <a:latin typeface="a_Romanus" pitchFamily="82" charset="-52"/>
              </a:rPr>
              <a:t>Почему ёж не убегает от опасности?</a:t>
            </a:r>
            <a:endParaRPr lang="ru-RU" sz="3600" b="1" dirty="0">
              <a:solidFill>
                <a:srgbClr val="0D9B28"/>
              </a:solidFill>
              <a:latin typeface="a_Romanus" pitchFamily="82" charset="-5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15008" y="3500438"/>
            <a:ext cx="3071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Он плохо видит</a:t>
            </a:r>
            <a:endParaRPr lang="ru-RU" sz="2400" b="1" dirty="0"/>
          </a:p>
        </p:txBody>
      </p:sp>
      <p:pic>
        <p:nvPicPr>
          <p:cNvPr id="52226" name="Picture 2" descr="http://static.kharkovforum.com/customprofilepics/profilepic206368_2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2500306"/>
            <a:ext cx="4738678" cy="355400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Управляющая кнопка: далее 6">
            <a:hlinkClick r:id="rId3" action="ppaction://hlinksldjump" highlightClick="1"/>
          </p:cNvPr>
          <p:cNvSpPr/>
          <p:nvPr/>
        </p:nvSpPr>
        <p:spPr>
          <a:xfrm>
            <a:off x="8101584" y="6357958"/>
            <a:ext cx="1042416" cy="500042"/>
          </a:xfrm>
          <a:prstGeom prst="actionButtonForwardNext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410" name="Picture 2" descr="http://priroda.inc.ru/animation/ejik/12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826041"/>
            <a:ext cx="1142976" cy="2031959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4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10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84014" y="1071546"/>
            <a:ext cx="34919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ВОПРОС НА 100 ТАЛЕРОВ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4282" y="1643050"/>
            <a:ext cx="8643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D9B28"/>
                </a:solidFill>
                <a:latin typeface="a_Romanus" pitchFamily="82" charset="-52"/>
              </a:rPr>
              <a:t>Что такое живица?</a:t>
            </a:r>
            <a:endParaRPr lang="ru-RU" sz="4400" b="1" dirty="0">
              <a:solidFill>
                <a:srgbClr val="0D9B28"/>
              </a:solidFill>
              <a:latin typeface="a_Romanus" pitchFamily="82" charset="-5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43570" y="3000372"/>
            <a:ext cx="30718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Прозрачная смола, которая выбегает из трещин коры хвойных деревьев</a:t>
            </a:r>
            <a:endParaRPr lang="ru-RU" sz="2400" b="1" dirty="0"/>
          </a:p>
        </p:txBody>
      </p:sp>
      <p:pic>
        <p:nvPicPr>
          <p:cNvPr id="53250" name="Picture 2" descr="http://img-fotki.yandex.ru/get/5404/shest-devyat.0/0_2d010_f51c16af_X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2428868"/>
            <a:ext cx="4905356" cy="367901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Управляющая кнопка: далее 6">
            <a:hlinkClick r:id="rId3" action="ppaction://hlinksldjump" highlightClick="1"/>
          </p:cNvPr>
          <p:cNvSpPr/>
          <p:nvPr/>
        </p:nvSpPr>
        <p:spPr>
          <a:xfrm>
            <a:off x="8101584" y="6357958"/>
            <a:ext cx="1042416" cy="500042"/>
          </a:xfrm>
          <a:prstGeom prst="actionButtonForwardNext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386" name="Picture 2" descr="http://lisyonok.ucoz.ru/animashki/jivotniye/54c72d0a6abaf96a5219cc7fae9794b9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715016"/>
            <a:ext cx="1674066" cy="1142984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3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86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66362" y="1071546"/>
            <a:ext cx="34919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ВОПРОС НА 100 ТАЛЕРОВ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4282" y="1643050"/>
            <a:ext cx="864399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D9B28"/>
                </a:solidFill>
                <a:latin typeface="a_Romanus" pitchFamily="82" charset="-52"/>
              </a:rPr>
              <a:t>Что означает красный цвет Красной книги?</a:t>
            </a:r>
            <a:endParaRPr lang="ru-RU" sz="4400" b="1" dirty="0">
              <a:solidFill>
                <a:srgbClr val="0D9B28"/>
              </a:solidFill>
              <a:latin typeface="a_Romanus" pitchFamily="82" charset="-5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15008" y="4214818"/>
            <a:ext cx="3071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Сигнал опасности</a:t>
            </a:r>
            <a:endParaRPr lang="ru-RU" sz="2400" b="1" dirty="0"/>
          </a:p>
        </p:txBody>
      </p:sp>
      <p:pic>
        <p:nvPicPr>
          <p:cNvPr id="54274" name="Picture 2" descr="http://img1.liveinternet.ru/images/attach/c/5/86/221/86221839_94.jpg"/>
          <p:cNvPicPr>
            <a:picLocks noChangeAspect="1" noChangeArrowheads="1"/>
          </p:cNvPicPr>
          <p:nvPr/>
        </p:nvPicPr>
        <p:blipFill>
          <a:blip r:embed="rId2"/>
          <a:srcRect l="3440" t="4501" r="5389" b="5482"/>
          <a:stretch>
            <a:fillRect/>
          </a:stretch>
        </p:blipFill>
        <p:spPr bwMode="auto">
          <a:xfrm>
            <a:off x="1000100" y="3143248"/>
            <a:ext cx="3786214" cy="28575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Управляющая кнопка: далее 6">
            <a:hlinkClick r:id="rId3" action="ppaction://hlinksldjump" highlightClick="1"/>
          </p:cNvPr>
          <p:cNvSpPr/>
          <p:nvPr/>
        </p:nvSpPr>
        <p:spPr>
          <a:xfrm>
            <a:off x="8101584" y="6357958"/>
            <a:ext cx="1042416" cy="500042"/>
          </a:xfrm>
          <a:prstGeom prst="actionButtonForwardNext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362" name="Picture 2" descr="Анимашки Книги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5219891"/>
            <a:ext cx="1357290" cy="1638109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3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2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66362" y="1071546"/>
            <a:ext cx="34919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ВОПРОС НА 100 ТАЛЕРОВ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4282" y="1643050"/>
            <a:ext cx="864399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D9B28"/>
                </a:solidFill>
                <a:latin typeface="a_Romanus" pitchFamily="82" charset="-52"/>
              </a:rPr>
              <a:t>Как ориентируются муравьи в муравейнике?</a:t>
            </a:r>
            <a:endParaRPr lang="ru-RU" sz="4400" b="1" dirty="0">
              <a:solidFill>
                <a:srgbClr val="0D9B28"/>
              </a:solidFill>
              <a:latin typeface="a_Romanus" pitchFamily="82" charset="-5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15008" y="4214818"/>
            <a:ext cx="3071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По запаху</a:t>
            </a:r>
            <a:endParaRPr lang="ru-RU" sz="2400" b="1" dirty="0"/>
          </a:p>
        </p:txBody>
      </p:sp>
      <p:pic>
        <p:nvPicPr>
          <p:cNvPr id="55298" name="Picture 2" descr="http://stat16.privet.ru/lr/0b0aa306e0155ceba67afdc214409f3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3071810"/>
            <a:ext cx="4476738" cy="336099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Управляющая кнопка: далее 6">
            <a:hlinkClick r:id="rId3" action="ppaction://hlinksldjump" highlightClick="1"/>
          </p:cNvPr>
          <p:cNvSpPr/>
          <p:nvPr/>
        </p:nvSpPr>
        <p:spPr>
          <a:xfrm>
            <a:off x="8101584" y="6357958"/>
            <a:ext cx="1042416" cy="500042"/>
          </a:xfrm>
          <a:prstGeom prst="actionButtonForwardNext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338" name="Picture 2" descr="муравей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-2" y="5500702"/>
            <a:ext cx="1295415" cy="1357299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3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38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81562" y="1071546"/>
            <a:ext cx="34919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ВОПРОС НА 100 ТАЛЕРОВ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4282" y="1428736"/>
            <a:ext cx="86439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D9B28"/>
                </a:solidFill>
                <a:latin typeface="a_Romanus" pitchFamily="82" charset="-52"/>
              </a:rPr>
              <a:t>Какие </a:t>
            </a:r>
            <a:r>
              <a:rPr lang="ru-RU" sz="3600" b="1" dirty="0" err="1" smtClean="0">
                <a:solidFill>
                  <a:srgbClr val="0D9B28"/>
                </a:solidFill>
                <a:latin typeface="a_Romanus" pitchFamily="82" charset="-52"/>
              </a:rPr>
              <a:t>плавникипомогают</a:t>
            </a:r>
            <a:r>
              <a:rPr lang="ru-RU" sz="3600" b="1" dirty="0" smtClean="0">
                <a:solidFill>
                  <a:srgbClr val="0D9B28"/>
                </a:solidFill>
                <a:latin typeface="a_Romanus" pitchFamily="82" charset="-52"/>
              </a:rPr>
              <a:t> рыбе менять направление движения, а какие толкают тело рыбы вперёд?</a:t>
            </a:r>
            <a:endParaRPr lang="ru-RU" sz="3600" b="1" dirty="0">
              <a:solidFill>
                <a:srgbClr val="0D9B28"/>
              </a:solidFill>
              <a:latin typeface="a_Romanus" pitchFamily="82" charset="-5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29256" y="3786190"/>
            <a:ext cx="307183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Хвост помогает плыть вперёд, спинной плавник – сохранять вертикальное положение, а боковые плавники – менять положение тела в воде</a:t>
            </a:r>
            <a:endParaRPr lang="ru-RU" sz="2000" b="1" dirty="0"/>
          </a:p>
        </p:txBody>
      </p:sp>
      <p:pic>
        <p:nvPicPr>
          <p:cNvPr id="56322" name="Picture 2" descr="http://www.lendex.ru/_pu/1/505694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3786190"/>
            <a:ext cx="3119406" cy="233955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Управляющая кнопка: далее 6">
            <a:hlinkClick r:id="rId3" action="ppaction://hlinksldjump" highlightClick="1"/>
          </p:cNvPr>
          <p:cNvSpPr/>
          <p:nvPr/>
        </p:nvSpPr>
        <p:spPr>
          <a:xfrm>
            <a:off x="8101584" y="6357958"/>
            <a:ext cx="1042416" cy="500042"/>
          </a:xfrm>
          <a:prstGeom prst="actionButtonForwardNext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314" name="Picture 2" descr="http://briticat.ru/smail/fishes/fish1-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286389"/>
            <a:ext cx="1071538" cy="1571612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3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4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7290" y="1214422"/>
            <a:ext cx="6072230" cy="2585323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00B050"/>
                </a:solidFill>
              </a:rPr>
              <a:t>Назовите 10 лекарственных растений</a:t>
            </a:r>
            <a:endParaRPr lang="ru-RU" sz="5400" b="1" dirty="0">
              <a:solidFill>
                <a:srgbClr val="00B050"/>
              </a:solidFill>
            </a:endParaRPr>
          </a:p>
        </p:txBody>
      </p:sp>
      <p:pic>
        <p:nvPicPr>
          <p:cNvPr id="57346" name="Picture 2" descr="http://im7-tub-ru.yandex.net/i?id=468204498-12-72&amp;n=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4286256"/>
            <a:ext cx="1905000" cy="1428750"/>
          </a:xfrm>
          <a:prstGeom prst="rect">
            <a:avLst/>
          </a:prstGeom>
          <a:noFill/>
        </p:spPr>
      </p:pic>
      <p:pic>
        <p:nvPicPr>
          <p:cNvPr id="57348" name="Picture 4" descr="http://im4-tub-ru.yandex.net/i?id=205226208-67-72&amp;n=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3174" y="4286256"/>
            <a:ext cx="1857388" cy="1428750"/>
          </a:xfrm>
          <a:prstGeom prst="rect">
            <a:avLst/>
          </a:prstGeom>
          <a:noFill/>
        </p:spPr>
      </p:pic>
      <p:pic>
        <p:nvPicPr>
          <p:cNvPr id="57350" name="Picture 6" descr="http://im0-tub-ru.yandex.net/i?id=338204733-61-72&amp;n=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4286256"/>
            <a:ext cx="1905000" cy="1428750"/>
          </a:xfrm>
          <a:prstGeom prst="rect">
            <a:avLst/>
          </a:prstGeom>
          <a:noFill/>
        </p:spPr>
      </p:pic>
      <p:pic>
        <p:nvPicPr>
          <p:cNvPr id="57352" name="Picture 8" descr="http://im4-tub-ru.yandex.net/i?id=430081291-17-72&amp;n=2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8016" y="4286256"/>
            <a:ext cx="1905000" cy="142875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7715272" y="928670"/>
            <a:ext cx="74892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8800" b="1" dirty="0" smtClean="0">
                <a:solidFill>
                  <a:srgbClr val="002060"/>
                </a:solidFill>
                <a:sym typeface="Symbol"/>
              </a:rPr>
              <a:t></a:t>
            </a:r>
            <a:endParaRPr lang="ru-RU" sz="8800" b="1" dirty="0">
              <a:solidFill>
                <a:srgbClr val="002060"/>
              </a:solidFill>
            </a:endParaRPr>
          </a:p>
        </p:txBody>
      </p:sp>
      <p:sp>
        <p:nvSpPr>
          <p:cNvPr id="10" name="Управляющая кнопка: далее 9">
            <a:hlinkClick r:id="rId6" action="ppaction://hlinksldjump" highlightClick="1"/>
          </p:cNvPr>
          <p:cNvSpPr/>
          <p:nvPr/>
        </p:nvSpPr>
        <p:spPr>
          <a:xfrm>
            <a:off x="8101584" y="6357958"/>
            <a:ext cx="1042416" cy="500042"/>
          </a:xfrm>
          <a:prstGeom prst="actionButtonForwardNext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764704"/>
            <a:ext cx="70723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D9B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Экологи изучают, анализируют и заботятся о природе</a:t>
            </a:r>
            <a:endParaRPr lang="ru-RU" sz="3600" b="1" dirty="0">
              <a:solidFill>
                <a:srgbClr val="0D9B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itchFamily="34" charset="0"/>
            </a:endParaRPr>
          </a:p>
        </p:txBody>
      </p:sp>
      <p:pic>
        <p:nvPicPr>
          <p:cNvPr id="19457" name="Picture 1" descr="D:\рабочая\Анимашки\bird2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72330" y="285728"/>
            <a:ext cx="1862145" cy="1929451"/>
          </a:xfrm>
          <a:prstGeom prst="rect">
            <a:avLst/>
          </a:prstGeom>
          <a:noFill/>
        </p:spPr>
      </p:pic>
      <p:pic>
        <p:nvPicPr>
          <p:cNvPr id="2050" name="Picture 2" descr="Картинки по запросу эколог картин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997" y="2212507"/>
            <a:ext cx="5853773" cy="38885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583598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7290" y="1214422"/>
            <a:ext cx="6072230" cy="1754326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00B050"/>
                </a:solidFill>
              </a:rPr>
              <a:t>Назовите 10 деревьев</a:t>
            </a:r>
            <a:endParaRPr lang="ru-RU" sz="5400" b="1" dirty="0">
              <a:solidFill>
                <a:srgbClr val="00B050"/>
              </a:solidFill>
            </a:endParaRPr>
          </a:p>
        </p:txBody>
      </p:sp>
      <p:pic>
        <p:nvPicPr>
          <p:cNvPr id="58370" name="Picture 2" descr="http://im6-tub-ru.yandex.net/i?id=182622764-17-72&amp;n=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4000504"/>
            <a:ext cx="1790700" cy="1428750"/>
          </a:xfrm>
          <a:prstGeom prst="rect">
            <a:avLst/>
          </a:prstGeom>
          <a:noFill/>
        </p:spPr>
      </p:pic>
      <p:pic>
        <p:nvPicPr>
          <p:cNvPr id="58372" name="Picture 4" descr="http://im3-tub-ru.yandex.net/i?id=440209019-09-72&amp;n=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0298" y="4000504"/>
            <a:ext cx="1933575" cy="1428750"/>
          </a:xfrm>
          <a:prstGeom prst="rect">
            <a:avLst/>
          </a:prstGeom>
          <a:noFill/>
        </p:spPr>
      </p:pic>
      <p:pic>
        <p:nvPicPr>
          <p:cNvPr id="58374" name="Picture 6" descr="http://im2-tub-ru.yandex.net/i?id=143667427-57-72&amp;n=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4000504"/>
            <a:ext cx="1905000" cy="1428750"/>
          </a:xfrm>
          <a:prstGeom prst="rect">
            <a:avLst/>
          </a:prstGeom>
          <a:noFill/>
        </p:spPr>
      </p:pic>
      <p:pic>
        <p:nvPicPr>
          <p:cNvPr id="58376" name="Picture 8" descr="http://im8-tub-ru.yandex.net/i?id=9482366-30-72&amp;n=21"/>
          <p:cNvPicPr>
            <a:picLocks noChangeAspect="1" noChangeArrowheads="1"/>
          </p:cNvPicPr>
          <p:nvPr/>
        </p:nvPicPr>
        <p:blipFill>
          <a:blip r:embed="rId5"/>
          <a:srcRect r="16666"/>
          <a:stretch>
            <a:fillRect/>
          </a:stretch>
        </p:blipFill>
        <p:spPr bwMode="auto">
          <a:xfrm>
            <a:off x="6929454" y="4000504"/>
            <a:ext cx="1785950" cy="142875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7715272" y="928670"/>
            <a:ext cx="74892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8800" b="1" dirty="0" smtClean="0">
                <a:solidFill>
                  <a:srgbClr val="002060"/>
                </a:solidFill>
                <a:sym typeface="Symbol"/>
              </a:rPr>
              <a:t></a:t>
            </a:r>
            <a:endParaRPr lang="ru-RU" sz="8800" b="1" dirty="0">
              <a:solidFill>
                <a:srgbClr val="002060"/>
              </a:solidFill>
            </a:endParaRPr>
          </a:p>
        </p:txBody>
      </p:sp>
      <p:sp>
        <p:nvSpPr>
          <p:cNvPr id="10" name="Управляющая кнопка: далее 9">
            <a:hlinkClick r:id="rId6" action="ppaction://hlinksldjump" highlightClick="1"/>
          </p:cNvPr>
          <p:cNvSpPr/>
          <p:nvPr/>
        </p:nvSpPr>
        <p:spPr>
          <a:xfrm>
            <a:off x="8101584" y="6357958"/>
            <a:ext cx="1042416" cy="500042"/>
          </a:xfrm>
          <a:prstGeom prst="actionButtonForwardNext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7290" y="1214422"/>
            <a:ext cx="6072230" cy="1754326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00B050"/>
                </a:solidFill>
              </a:rPr>
              <a:t>Назовите 10 грибов</a:t>
            </a:r>
            <a:endParaRPr lang="ru-RU" sz="5400" b="1" dirty="0">
              <a:solidFill>
                <a:srgbClr val="00B050"/>
              </a:solidFill>
            </a:endParaRPr>
          </a:p>
        </p:txBody>
      </p:sp>
      <p:pic>
        <p:nvPicPr>
          <p:cNvPr id="59394" name="Picture 2" descr="http://im0-tub-ru.yandex.net/i?id=318962093-02-72&amp;n=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3929066"/>
            <a:ext cx="2000264" cy="1428750"/>
          </a:xfrm>
          <a:prstGeom prst="rect">
            <a:avLst/>
          </a:prstGeom>
          <a:noFill/>
        </p:spPr>
      </p:pic>
      <p:pic>
        <p:nvPicPr>
          <p:cNvPr id="59396" name="Picture 4" descr="http://im3-tub-ru.yandex.net/i?id=226391240-56-72&amp;n=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0298" y="3929066"/>
            <a:ext cx="1905000" cy="1428750"/>
          </a:xfrm>
          <a:prstGeom prst="rect">
            <a:avLst/>
          </a:prstGeom>
          <a:noFill/>
        </p:spPr>
      </p:pic>
      <p:pic>
        <p:nvPicPr>
          <p:cNvPr id="59398" name="Picture 6" descr="http://im4-tub-ru.yandex.net/i?id=57573966-17-72&amp;n=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929066"/>
            <a:ext cx="1905000" cy="1428750"/>
          </a:xfrm>
          <a:prstGeom prst="rect">
            <a:avLst/>
          </a:prstGeom>
          <a:noFill/>
        </p:spPr>
      </p:pic>
      <p:pic>
        <p:nvPicPr>
          <p:cNvPr id="59400" name="Picture 8" descr="http://im6-tub-ru.yandex.net/i?id=158050879-01-72&amp;n=2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43702" y="3929066"/>
            <a:ext cx="2000249" cy="142875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7715272" y="928670"/>
            <a:ext cx="74892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8800" b="1" dirty="0" smtClean="0">
                <a:solidFill>
                  <a:srgbClr val="002060"/>
                </a:solidFill>
                <a:sym typeface="Symbol"/>
              </a:rPr>
              <a:t></a:t>
            </a:r>
            <a:endParaRPr lang="ru-RU" sz="8800" b="1" dirty="0">
              <a:solidFill>
                <a:srgbClr val="002060"/>
              </a:solidFill>
            </a:endParaRPr>
          </a:p>
        </p:txBody>
      </p:sp>
      <p:sp>
        <p:nvSpPr>
          <p:cNvPr id="10" name="Управляющая кнопка: далее 9">
            <a:hlinkClick r:id="rId6" action="ppaction://hlinksldjump" highlightClick="1"/>
          </p:cNvPr>
          <p:cNvSpPr/>
          <p:nvPr/>
        </p:nvSpPr>
        <p:spPr>
          <a:xfrm>
            <a:off x="8101584" y="6357958"/>
            <a:ext cx="1042416" cy="500042"/>
          </a:xfrm>
          <a:prstGeom prst="actionButtonForwardNext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7290" y="1214422"/>
            <a:ext cx="6072230" cy="2585323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00B050"/>
                </a:solidFill>
              </a:rPr>
              <a:t>Назовите 10 травоядных животных</a:t>
            </a:r>
            <a:endParaRPr lang="ru-RU" sz="5400" b="1" dirty="0">
              <a:solidFill>
                <a:srgbClr val="00B050"/>
              </a:solidFill>
            </a:endParaRPr>
          </a:p>
        </p:txBody>
      </p:sp>
      <p:pic>
        <p:nvPicPr>
          <p:cNvPr id="60418" name="Picture 2" descr="http://im0-tub-ru.yandex.net/i?id=21725377-17-72&amp;n=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4286256"/>
            <a:ext cx="1905000" cy="14287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2D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0420" name="Picture 4" descr="http://im5-tub-ru.yandex.net/i?id=134226725-02-72&amp;n=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0298" y="4286256"/>
            <a:ext cx="1905000" cy="14287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2D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0422" name="Picture 6" descr="http://im4-tub-ru.yandex.net/i?id=340035166-45-72&amp;n=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4286256"/>
            <a:ext cx="1905000" cy="14287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2D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0424" name="Picture 8" descr="http://im3-tub-ru.yandex.net/i?id=453411174-25-72&amp;n=2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15140" y="4286256"/>
            <a:ext cx="1905000" cy="14287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2D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7715272" y="928670"/>
            <a:ext cx="74892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8800" b="1" dirty="0" smtClean="0">
                <a:solidFill>
                  <a:srgbClr val="002060"/>
                </a:solidFill>
                <a:sym typeface="Symbol"/>
              </a:rPr>
              <a:t></a:t>
            </a:r>
            <a:endParaRPr lang="ru-RU" sz="8800" b="1" dirty="0">
              <a:solidFill>
                <a:srgbClr val="002060"/>
              </a:solidFill>
            </a:endParaRPr>
          </a:p>
        </p:txBody>
      </p:sp>
      <p:sp>
        <p:nvSpPr>
          <p:cNvPr id="10" name="Управляющая кнопка: далее 9">
            <a:hlinkClick r:id="rId6" action="ppaction://hlinksldjump" highlightClick="1"/>
          </p:cNvPr>
          <p:cNvSpPr/>
          <p:nvPr/>
        </p:nvSpPr>
        <p:spPr>
          <a:xfrm>
            <a:off x="8101584" y="6357958"/>
            <a:ext cx="1042416" cy="500042"/>
          </a:xfrm>
          <a:prstGeom prst="actionButtonForwardNext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7290" y="1214422"/>
            <a:ext cx="6072230" cy="2585323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00B050"/>
                </a:solidFill>
              </a:rPr>
              <a:t>Назовите 10 хищных животных</a:t>
            </a:r>
            <a:endParaRPr lang="ru-RU" sz="5400" b="1" dirty="0">
              <a:solidFill>
                <a:srgbClr val="00B050"/>
              </a:solidFill>
            </a:endParaRPr>
          </a:p>
        </p:txBody>
      </p:sp>
      <p:pic>
        <p:nvPicPr>
          <p:cNvPr id="61442" name="Picture 2" descr="http://im6-tub-ru.yandex.net/i?id=76002457-49-72&amp;n=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4429132"/>
            <a:ext cx="1905000" cy="14287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2D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1444" name="Picture 4" descr="http://im5-tub-ru.yandex.net/i?id=236361350-38-72&amp;n=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0298" y="4429132"/>
            <a:ext cx="1905000" cy="14287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2D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1446" name="Picture 6" descr="http://im0-tub-ru.yandex.net/i?id=127014227-35-72&amp;n=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4429132"/>
            <a:ext cx="1905000" cy="14287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2D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1448" name="Picture 8" descr="http://im0-tub-ru.yandex.net/i?id=4004529-31-72&amp;n=2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86578" y="4429132"/>
            <a:ext cx="1905000" cy="14287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2D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7715272" y="928670"/>
            <a:ext cx="74892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8800" b="1" dirty="0" smtClean="0">
                <a:solidFill>
                  <a:srgbClr val="002060"/>
                </a:solidFill>
                <a:sym typeface="Symbol"/>
              </a:rPr>
              <a:t></a:t>
            </a:r>
            <a:endParaRPr lang="ru-RU" sz="8800" b="1" dirty="0">
              <a:solidFill>
                <a:srgbClr val="002060"/>
              </a:solidFill>
            </a:endParaRPr>
          </a:p>
        </p:txBody>
      </p:sp>
      <p:sp>
        <p:nvSpPr>
          <p:cNvPr id="10" name="Управляющая кнопка: далее 9">
            <a:hlinkClick r:id="rId6" action="ppaction://hlinksldjump" highlightClick="1"/>
          </p:cNvPr>
          <p:cNvSpPr/>
          <p:nvPr/>
        </p:nvSpPr>
        <p:spPr>
          <a:xfrm>
            <a:off x="8101584" y="6357958"/>
            <a:ext cx="1042416" cy="500042"/>
          </a:xfrm>
          <a:prstGeom prst="actionButtonForwardNext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7290" y="1214422"/>
            <a:ext cx="6072230" cy="923330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00B050"/>
                </a:solidFill>
              </a:rPr>
              <a:t>Назовите 10 птиц</a:t>
            </a:r>
            <a:endParaRPr lang="ru-RU" sz="5400" b="1" dirty="0">
              <a:solidFill>
                <a:srgbClr val="00B050"/>
              </a:solidFill>
            </a:endParaRPr>
          </a:p>
        </p:txBody>
      </p:sp>
      <p:pic>
        <p:nvPicPr>
          <p:cNvPr id="62466" name="Picture 2" descr="http://im4-tub-ru.yandex.net/i?id=642741633-03-72&amp;n=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4000504"/>
            <a:ext cx="1905000" cy="14287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2D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2468" name="Picture 4" descr="http://im5-tub-ru.yandex.net/i?id=641385878-08-72&amp;n=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0298" y="4000504"/>
            <a:ext cx="1905000" cy="14287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2D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2470" name="Picture 6" descr="http://im8-tub-ru.yandex.net/i?id=99429308-30-72&amp;n=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4000504"/>
            <a:ext cx="1905000" cy="14287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2D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2472" name="Picture 8" descr="http://im2-tub-ru.yandex.net/i?id=50957433-01-72&amp;n=2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86578" y="4000504"/>
            <a:ext cx="1905000" cy="14287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2D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7715272" y="928670"/>
            <a:ext cx="74892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8800" b="1" dirty="0" smtClean="0">
                <a:solidFill>
                  <a:srgbClr val="002060"/>
                </a:solidFill>
                <a:sym typeface="Symbol"/>
              </a:rPr>
              <a:t></a:t>
            </a:r>
            <a:endParaRPr lang="ru-RU" sz="8800" b="1" dirty="0">
              <a:solidFill>
                <a:srgbClr val="002060"/>
              </a:solidFill>
            </a:endParaRPr>
          </a:p>
        </p:txBody>
      </p:sp>
      <p:sp>
        <p:nvSpPr>
          <p:cNvPr id="10" name="Управляющая кнопка: далее 9">
            <a:hlinkClick r:id="rId6" action="ppaction://hlinksldjump" highlightClick="1"/>
          </p:cNvPr>
          <p:cNvSpPr/>
          <p:nvPr/>
        </p:nvSpPr>
        <p:spPr>
          <a:xfrm>
            <a:off x="8101584" y="6357958"/>
            <a:ext cx="1042416" cy="500042"/>
          </a:xfrm>
          <a:prstGeom prst="actionButtonForwardNext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7290" y="1214422"/>
            <a:ext cx="6072230" cy="923330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00B050"/>
                </a:solidFill>
              </a:rPr>
              <a:t>Назовите 10 ягод</a:t>
            </a:r>
            <a:endParaRPr lang="ru-RU" sz="5400" b="1" dirty="0">
              <a:solidFill>
                <a:srgbClr val="00B050"/>
              </a:solidFill>
            </a:endParaRPr>
          </a:p>
        </p:txBody>
      </p:sp>
      <p:pic>
        <p:nvPicPr>
          <p:cNvPr id="63490" name="Picture 2" descr="http://im8-tub-ru.yandex.net/i?id=94895494-62-72&amp;n=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4143380"/>
            <a:ext cx="1905000" cy="14287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2D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3492" name="Picture 4" descr="http://im6-tub-ru.yandex.net/i?id=247610110-15-72&amp;n=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8860" y="4143380"/>
            <a:ext cx="2071687" cy="14287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2D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3494" name="Picture 6" descr="http://im8-tub-ru.yandex.net/i?id=190405399-27-72&amp;n=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29454" y="4143380"/>
            <a:ext cx="1905000" cy="14287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2D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3496" name="Picture 8" descr="http://im3-tub-ru.yandex.net/i?id=49650786-06-72&amp;n=2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6" y="4143380"/>
            <a:ext cx="2000264" cy="14287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2D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7715272" y="928670"/>
            <a:ext cx="74892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8800" b="1" dirty="0" smtClean="0">
                <a:solidFill>
                  <a:srgbClr val="002060"/>
                </a:solidFill>
                <a:sym typeface="Symbol"/>
              </a:rPr>
              <a:t></a:t>
            </a:r>
            <a:endParaRPr lang="ru-RU" sz="8800" b="1" dirty="0">
              <a:solidFill>
                <a:srgbClr val="002060"/>
              </a:solidFill>
            </a:endParaRPr>
          </a:p>
        </p:txBody>
      </p:sp>
      <p:sp>
        <p:nvSpPr>
          <p:cNvPr id="10" name="Управляющая кнопка: далее 9">
            <a:hlinkClick r:id="rId6" action="ppaction://hlinksldjump" highlightClick="1"/>
          </p:cNvPr>
          <p:cNvSpPr/>
          <p:nvPr/>
        </p:nvSpPr>
        <p:spPr>
          <a:xfrm>
            <a:off x="8101584" y="6357958"/>
            <a:ext cx="1042416" cy="500042"/>
          </a:xfrm>
          <a:prstGeom prst="actionButtonForwardNext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7290" y="1214422"/>
            <a:ext cx="6072230" cy="1754326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00B050"/>
                </a:solidFill>
              </a:rPr>
              <a:t>Назовите 10 кустарников</a:t>
            </a:r>
            <a:endParaRPr lang="ru-RU" sz="5400" b="1" dirty="0">
              <a:solidFill>
                <a:srgbClr val="00B050"/>
              </a:solidFill>
            </a:endParaRPr>
          </a:p>
        </p:txBody>
      </p:sp>
      <p:pic>
        <p:nvPicPr>
          <p:cNvPr id="64514" name="Picture 2" descr="http://im7-tub-ru.yandex.net/i?id=48536909-44-72&amp;n=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4143380"/>
            <a:ext cx="1933575" cy="14287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2D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4516" name="Picture 4" descr="http://im3-tub-ru.yandex.net/i?id=592090889-37-72&amp;n=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36" y="4143380"/>
            <a:ext cx="2047875" cy="14287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2D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4518" name="Picture 6" descr="http://im3-tub-ru.yandex.net/i?id=7179997-09-72&amp;n=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4143380"/>
            <a:ext cx="1905000" cy="14287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2D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4520" name="Picture 8" descr="http://im8-tub-ru.yandex.net/i?id=351188941-71-72&amp;n=2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29454" y="4143380"/>
            <a:ext cx="1885950" cy="14287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2D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7715272" y="928670"/>
            <a:ext cx="74892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8800" b="1" dirty="0" smtClean="0">
                <a:solidFill>
                  <a:srgbClr val="002060"/>
                </a:solidFill>
                <a:sym typeface="Symbol"/>
              </a:rPr>
              <a:t></a:t>
            </a:r>
            <a:endParaRPr lang="ru-RU" sz="8800" b="1" dirty="0">
              <a:solidFill>
                <a:srgbClr val="002060"/>
              </a:solidFill>
            </a:endParaRPr>
          </a:p>
        </p:txBody>
      </p:sp>
      <p:sp>
        <p:nvSpPr>
          <p:cNvPr id="10" name="Управляющая кнопка: далее 9">
            <a:hlinkClick r:id="rId6" action="ppaction://hlinksldjump" highlightClick="1"/>
          </p:cNvPr>
          <p:cNvSpPr/>
          <p:nvPr/>
        </p:nvSpPr>
        <p:spPr>
          <a:xfrm>
            <a:off x="8101584" y="6357958"/>
            <a:ext cx="1042416" cy="500042"/>
          </a:xfrm>
          <a:prstGeom prst="actionButtonForwardNext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7290" y="1214422"/>
            <a:ext cx="6072230" cy="923330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00B050"/>
                </a:solidFill>
              </a:rPr>
              <a:t>Назовите 10 рыб</a:t>
            </a:r>
            <a:endParaRPr lang="ru-RU" sz="5400" b="1" dirty="0">
              <a:solidFill>
                <a:srgbClr val="00B050"/>
              </a:solidFill>
            </a:endParaRPr>
          </a:p>
        </p:txBody>
      </p:sp>
      <p:pic>
        <p:nvPicPr>
          <p:cNvPr id="65538" name="Picture 2" descr="http://im7-tub-ru.yandex.net/i?id=480193687-52-72&amp;n=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4000504"/>
            <a:ext cx="2143125" cy="1428750"/>
          </a:xfrm>
          <a:prstGeom prst="rect">
            <a:avLst/>
          </a:prstGeom>
          <a:noFill/>
        </p:spPr>
      </p:pic>
      <p:pic>
        <p:nvPicPr>
          <p:cNvPr id="65540" name="Picture 4" descr="http://im8-tub-ru.yandex.net/i?id=550522122-39-72&amp;n=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0298" y="4000504"/>
            <a:ext cx="1905000" cy="1428750"/>
          </a:xfrm>
          <a:prstGeom prst="rect">
            <a:avLst/>
          </a:prstGeom>
          <a:noFill/>
        </p:spPr>
      </p:pic>
      <p:pic>
        <p:nvPicPr>
          <p:cNvPr id="65542" name="Picture 6" descr="http://im4-tub-ru.yandex.net/i?id=123582501-42-72&amp;n=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4000504"/>
            <a:ext cx="2143140" cy="1428750"/>
          </a:xfrm>
          <a:prstGeom prst="rect">
            <a:avLst/>
          </a:prstGeom>
          <a:noFill/>
        </p:spPr>
      </p:pic>
      <p:pic>
        <p:nvPicPr>
          <p:cNvPr id="65544" name="Picture 8" descr="http://im3-tub-ru.yandex.net/i?id=340443300-02-72&amp;n=2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86578" y="4000504"/>
            <a:ext cx="2057400" cy="142875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7715272" y="928670"/>
            <a:ext cx="74892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8800" b="1" dirty="0" smtClean="0">
                <a:solidFill>
                  <a:srgbClr val="002060"/>
                </a:solidFill>
                <a:sym typeface="Symbol"/>
              </a:rPr>
              <a:t></a:t>
            </a:r>
            <a:endParaRPr lang="ru-RU" sz="8800" b="1" dirty="0">
              <a:solidFill>
                <a:srgbClr val="002060"/>
              </a:solidFill>
            </a:endParaRPr>
          </a:p>
        </p:txBody>
      </p:sp>
      <p:sp>
        <p:nvSpPr>
          <p:cNvPr id="10" name="Управляющая кнопка: далее 9">
            <a:hlinkClick r:id="rId6" action="ppaction://hlinksldjump" highlightClick="1"/>
          </p:cNvPr>
          <p:cNvSpPr/>
          <p:nvPr/>
        </p:nvSpPr>
        <p:spPr>
          <a:xfrm>
            <a:off x="8101584" y="6357958"/>
            <a:ext cx="1042416" cy="500042"/>
          </a:xfrm>
          <a:prstGeom prst="actionButtonForwardNext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7290" y="1214422"/>
            <a:ext cx="6072230" cy="1754326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00B050"/>
                </a:solidFill>
              </a:rPr>
              <a:t>Назовите 10 насекомых</a:t>
            </a:r>
            <a:endParaRPr lang="ru-RU" sz="5400" b="1" dirty="0">
              <a:solidFill>
                <a:srgbClr val="00B050"/>
              </a:solidFill>
            </a:endParaRPr>
          </a:p>
        </p:txBody>
      </p:sp>
      <p:pic>
        <p:nvPicPr>
          <p:cNvPr id="66562" name="Picture 2" descr="http://im4-tub-ru.yandex.net/i?id=463613958-52-72&amp;n=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4143380"/>
            <a:ext cx="1905000" cy="14287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2D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6564" name="Picture 4" descr="http://im6-tub-ru.yandex.net/i?id=136921031-69-72&amp;n=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0298" y="4143380"/>
            <a:ext cx="1905000" cy="14287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2D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6566" name="Picture 6" descr="http://im8-tub-ru.yandex.net/i?id=145211544-00-72&amp;n=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4143380"/>
            <a:ext cx="1905000" cy="14287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2D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6568" name="Picture 8" descr="http://im0-tub-ru.yandex.net/i?id=376520953-38-72&amp;n=2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15140" y="4071942"/>
            <a:ext cx="1905000" cy="14287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2D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7715272" y="928670"/>
            <a:ext cx="74892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8800" b="1" dirty="0" smtClean="0">
                <a:solidFill>
                  <a:srgbClr val="002060"/>
                </a:solidFill>
                <a:sym typeface="Symbol"/>
              </a:rPr>
              <a:t></a:t>
            </a:r>
            <a:endParaRPr lang="ru-RU" sz="8800" b="1" dirty="0">
              <a:solidFill>
                <a:srgbClr val="002060"/>
              </a:solidFill>
            </a:endParaRPr>
          </a:p>
        </p:txBody>
      </p:sp>
      <p:sp>
        <p:nvSpPr>
          <p:cNvPr id="10" name="Управляющая кнопка: далее 9">
            <a:hlinkClick r:id="rId6" action="ppaction://hlinksldjump" highlightClick="1"/>
          </p:cNvPr>
          <p:cNvSpPr/>
          <p:nvPr/>
        </p:nvSpPr>
        <p:spPr>
          <a:xfrm>
            <a:off x="8101584" y="6357958"/>
            <a:ext cx="1042416" cy="500042"/>
          </a:xfrm>
          <a:prstGeom prst="actionButtonForwardNext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biznesinfo.ru/images/userimages/1327479875-1327479863-60818.jpg"/>
          <p:cNvPicPr>
            <a:picLocks noChangeAspect="1" noChangeArrowheads="1"/>
          </p:cNvPicPr>
          <p:nvPr/>
        </p:nvPicPr>
        <p:blipFill>
          <a:blip r:embed="rId2"/>
          <a:srcRect l="26786" r="10714" b="14705"/>
          <a:stretch>
            <a:fillRect/>
          </a:stretch>
        </p:blipFill>
        <p:spPr bwMode="auto">
          <a:xfrm>
            <a:off x="357158" y="1071546"/>
            <a:ext cx="1785950" cy="1233156"/>
          </a:xfrm>
          <a:prstGeom prst="roundRect">
            <a:avLst>
              <a:gd name="adj" fmla="val 27113"/>
            </a:avLst>
          </a:prstGeom>
          <a:solidFill>
            <a:srgbClr val="FFFFFF"/>
          </a:solidFill>
          <a:ln w="76200" cap="sq">
            <a:solidFill>
              <a:schemeClr val="accent1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Picture 2" descr="http://www.biznesinfo.ru/images/userimages/1327479875-1327479863-60818.jpg"/>
          <p:cNvPicPr>
            <a:picLocks noChangeAspect="1" noChangeArrowheads="1"/>
          </p:cNvPicPr>
          <p:nvPr/>
        </p:nvPicPr>
        <p:blipFill>
          <a:blip r:embed="rId2"/>
          <a:srcRect l="26786" r="10714" b="14705"/>
          <a:stretch>
            <a:fillRect/>
          </a:stretch>
        </p:blipFill>
        <p:spPr bwMode="auto">
          <a:xfrm>
            <a:off x="4214810" y="4214818"/>
            <a:ext cx="1785950" cy="1233156"/>
          </a:xfrm>
          <a:prstGeom prst="roundRect">
            <a:avLst>
              <a:gd name="adj" fmla="val 27113"/>
            </a:avLst>
          </a:prstGeom>
          <a:solidFill>
            <a:srgbClr val="FFFFFF"/>
          </a:solidFill>
          <a:ln w="76200" cap="sq">
            <a:solidFill>
              <a:schemeClr val="accent1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Picture 2" descr="http://www.biznesinfo.ru/images/userimages/1327479875-1327479863-60818.jpg"/>
          <p:cNvPicPr>
            <a:picLocks noChangeAspect="1" noChangeArrowheads="1"/>
          </p:cNvPicPr>
          <p:nvPr/>
        </p:nvPicPr>
        <p:blipFill>
          <a:blip r:embed="rId2"/>
          <a:srcRect l="26786" r="10714" b="14705"/>
          <a:stretch>
            <a:fillRect/>
          </a:stretch>
        </p:blipFill>
        <p:spPr bwMode="auto">
          <a:xfrm>
            <a:off x="1857356" y="4286256"/>
            <a:ext cx="1785950" cy="1233156"/>
          </a:xfrm>
          <a:prstGeom prst="roundRect">
            <a:avLst>
              <a:gd name="adj" fmla="val 27113"/>
            </a:avLst>
          </a:prstGeom>
          <a:solidFill>
            <a:srgbClr val="FFFFFF"/>
          </a:solidFill>
          <a:ln w="76200" cap="sq">
            <a:solidFill>
              <a:schemeClr val="accent1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Picture 2" descr="http://www.biznesinfo.ru/images/userimages/1327479875-1327479863-60818.jpg"/>
          <p:cNvPicPr>
            <a:picLocks noChangeAspect="1" noChangeArrowheads="1"/>
          </p:cNvPicPr>
          <p:nvPr/>
        </p:nvPicPr>
        <p:blipFill>
          <a:blip r:embed="rId2"/>
          <a:srcRect l="26786" r="10714" b="14705"/>
          <a:stretch>
            <a:fillRect/>
          </a:stretch>
        </p:blipFill>
        <p:spPr bwMode="auto">
          <a:xfrm>
            <a:off x="785786" y="2786058"/>
            <a:ext cx="1785950" cy="1233156"/>
          </a:xfrm>
          <a:prstGeom prst="roundRect">
            <a:avLst>
              <a:gd name="adj" fmla="val 27113"/>
            </a:avLst>
          </a:prstGeom>
          <a:solidFill>
            <a:srgbClr val="FFFFFF"/>
          </a:solidFill>
          <a:ln w="76200" cap="sq">
            <a:solidFill>
              <a:schemeClr val="accent1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Picture 2" descr="http://www.biznesinfo.ru/images/userimages/1327479875-1327479863-60818.jpg"/>
          <p:cNvPicPr>
            <a:picLocks noChangeAspect="1" noChangeArrowheads="1"/>
          </p:cNvPicPr>
          <p:nvPr/>
        </p:nvPicPr>
        <p:blipFill>
          <a:blip r:embed="rId2"/>
          <a:srcRect l="26786" r="10714" b="14705"/>
          <a:stretch>
            <a:fillRect/>
          </a:stretch>
        </p:blipFill>
        <p:spPr bwMode="auto">
          <a:xfrm>
            <a:off x="2928926" y="2714620"/>
            <a:ext cx="1785950" cy="1233156"/>
          </a:xfrm>
          <a:prstGeom prst="roundRect">
            <a:avLst>
              <a:gd name="adj" fmla="val 27113"/>
            </a:avLst>
          </a:prstGeom>
          <a:solidFill>
            <a:srgbClr val="FFFFFF"/>
          </a:solidFill>
          <a:ln w="76200" cap="sq">
            <a:solidFill>
              <a:schemeClr val="accent1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2" descr="http://www.biznesinfo.ru/images/userimages/1327479875-1327479863-60818.jpg"/>
          <p:cNvPicPr>
            <a:picLocks noChangeAspect="1" noChangeArrowheads="1"/>
          </p:cNvPicPr>
          <p:nvPr/>
        </p:nvPicPr>
        <p:blipFill>
          <a:blip r:embed="rId2"/>
          <a:srcRect l="26786" r="10714" b="14705"/>
          <a:stretch>
            <a:fillRect/>
          </a:stretch>
        </p:blipFill>
        <p:spPr bwMode="auto">
          <a:xfrm>
            <a:off x="5000628" y="2714620"/>
            <a:ext cx="1785950" cy="1233156"/>
          </a:xfrm>
          <a:prstGeom prst="roundRect">
            <a:avLst>
              <a:gd name="adj" fmla="val 27113"/>
            </a:avLst>
          </a:prstGeom>
          <a:solidFill>
            <a:srgbClr val="FFFFFF"/>
          </a:solidFill>
          <a:ln w="76200" cap="sq">
            <a:solidFill>
              <a:schemeClr val="accent1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Picture 2" descr="http://www.biznesinfo.ru/images/userimages/1327479875-1327479863-60818.jpg"/>
          <p:cNvPicPr>
            <a:picLocks noChangeAspect="1" noChangeArrowheads="1"/>
          </p:cNvPicPr>
          <p:nvPr/>
        </p:nvPicPr>
        <p:blipFill>
          <a:blip r:embed="rId2"/>
          <a:srcRect l="26786" r="10714" b="14705"/>
          <a:stretch>
            <a:fillRect/>
          </a:stretch>
        </p:blipFill>
        <p:spPr bwMode="auto">
          <a:xfrm>
            <a:off x="7000892" y="2714620"/>
            <a:ext cx="1785950" cy="1233156"/>
          </a:xfrm>
          <a:prstGeom prst="roundRect">
            <a:avLst>
              <a:gd name="adj" fmla="val 27113"/>
            </a:avLst>
          </a:prstGeom>
          <a:solidFill>
            <a:srgbClr val="FFFFFF"/>
          </a:solidFill>
          <a:ln w="76200" cap="sq">
            <a:solidFill>
              <a:schemeClr val="accent1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Picture 2" descr="http://www.biznesinfo.ru/images/userimages/1327479875-1327479863-60818.jpg"/>
          <p:cNvPicPr>
            <a:picLocks noChangeAspect="1" noChangeArrowheads="1"/>
          </p:cNvPicPr>
          <p:nvPr/>
        </p:nvPicPr>
        <p:blipFill>
          <a:blip r:embed="rId2"/>
          <a:srcRect l="26786" r="10714" b="14705"/>
          <a:stretch>
            <a:fillRect/>
          </a:stretch>
        </p:blipFill>
        <p:spPr bwMode="auto">
          <a:xfrm>
            <a:off x="2428860" y="1071546"/>
            <a:ext cx="1785950" cy="1233156"/>
          </a:xfrm>
          <a:prstGeom prst="roundRect">
            <a:avLst>
              <a:gd name="adj" fmla="val 27113"/>
            </a:avLst>
          </a:prstGeom>
          <a:solidFill>
            <a:srgbClr val="FFFFFF"/>
          </a:solidFill>
          <a:ln w="76200" cap="sq">
            <a:solidFill>
              <a:schemeClr val="accent1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Picture 2" descr="http://www.biznesinfo.ru/images/userimages/1327479875-1327479863-60818.jpg"/>
          <p:cNvPicPr>
            <a:picLocks noChangeAspect="1" noChangeArrowheads="1"/>
          </p:cNvPicPr>
          <p:nvPr/>
        </p:nvPicPr>
        <p:blipFill>
          <a:blip r:embed="rId2"/>
          <a:srcRect l="26786" r="10714" b="14705"/>
          <a:stretch>
            <a:fillRect/>
          </a:stretch>
        </p:blipFill>
        <p:spPr bwMode="auto">
          <a:xfrm>
            <a:off x="4572000" y="1071546"/>
            <a:ext cx="1785950" cy="1233156"/>
          </a:xfrm>
          <a:prstGeom prst="roundRect">
            <a:avLst>
              <a:gd name="adj" fmla="val 27113"/>
            </a:avLst>
          </a:prstGeom>
          <a:solidFill>
            <a:srgbClr val="FFFFFF"/>
          </a:solidFill>
          <a:ln w="76200" cap="sq">
            <a:solidFill>
              <a:schemeClr val="accent1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Picture 2" descr="http://www.biznesinfo.ru/images/userimages/1327479875-1327479863-60818.jpg"/>
          <p:cNvPicPr>
            <a:picLocks noChangeAspect="1" noChangeArrowheads="1"/>
          </p:cNvPicPr>
          <p:nvPr/>
        </p:nvPicPr>
        <p:blipFill>
          <a:blip r:embed="rId2"/>
          <a:srcRect l="26786" r="10714" b="14705"/>
          <a:stretch>
            <a:fillRect/>
          </a:stretch>
        </p:blipFill>
        <p:spPr bwMode="auto">
          <a:xfrm>
            <a:off x="6715140" y="1142984"/>
            <a:ext cx="1785950" cy="1233156"/>
          </a:xfrm>
          <a:prstGeom prst="roundRect">
            <a:avLst>
              <a:gd name="adj" fmla="val 27113"/>
            </a:avLst>
          </a:prstGeom>
          <a:solidFill>
            <a:srgbClr val="FFFFFF"/>
          </a:solidFill>
          <a:ln w="76200" cap="sq">
            <a:solidFill>
              <a:schemeClr val="accent1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928662" y="1428735"/>
            <a:ext cx="346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1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71802" y="1428735"/>
            <a:ext cx="346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2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14942" y="1428735"/>
            <a:ext cx="346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3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58082" y="1500173"/>
            <a:ext cx="346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4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28728" y="3143247"/>
            <a:ext cx="346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5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71868" y="3071809"/>
            <a:ext cx="346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6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43570" y="3071809"/>
            <a:ext cx="346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7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43834" y="3071810"/>
            <a:ext cx="346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8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00298" y="4643445"/>
            <a:ext cx="346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9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57751" y="4572007"/>
            <a:ext cx="714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10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12980" y="1329606"/>
            <a:ext cx="7500990" cy="501675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8000" b="1" dirty="0" smtClean="0">
                <a:solidFill>
                  <a:srgbClr val="0070C0"/>
                </a:solidFill>
              </a:rPr>
              <a:t>Вы покормили птиц -  получите 50 талеров</a:t>
            </a:r>
            <a:endParaRPr lang="ru-RU" sz="8000" b="1" dirty="0">
              <a:solidFill>
                <a:srgbClr val="0070C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64062" y="749530"/>
            <a:ext cx="7500990" cy="5509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8800" dirty="0" smtClean="0"/>
              <a:t>Вы сломали дерево – платите штраф 30 талеров</a:t>
            </a:r>
            <a:endParaRPr lang="ru-RU" sz="8800" dirty="0"/>
          </a:p>
        </p:txBody>
      </p:sp>
      <p:sp>
        <p:nvSpPr>
          <p:cNvPr id="24" name="TextBox 23"/>
          <p:cNvSpPr txBox="1"/>
          <p:nvPr/>
        </p:nvSpPr>
        <p:spPr>
          <a:xfrm>
            <a:off x="861816" y="699696"/>
            <a:ext cx="7500990" cy="5509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8800" dirty="0" smtClean="0">
                <a:solidFill>
                  <a:srgbClr val="00B050"/>
                </a:solidFill>
              </a:rPr>
              <a:t>Вы повесили скворечник – получите 40 талеров</a:t>
            </a:r>
            <a:endParaRPr lang="ru-RU" sz="8800" dirty="0">
              <a:solidFill>
                <a:srgbClr val="00B05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09386" y="610718"/>
            <a:ext cx="7500990" cy="5509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8800" dirty="0" smtClean="0"/>
              <a:t>Вы разрушили муравейник – платите штраф 40 талеров</a:t>
            </a:r>
            <a:endParaRPr lang="ru-RU" sz="8800" dirty="0"/>
          </a:p>
        </p:txBody>
      </p:sp>
      <p:sp>
        <p:nvSpPr>
          <p:cNvPr id="26" name="TextBox 25"/>
          <p:cNvSpPr txBox="1"/>
          <p:nvPr/>
        </p:nvSpPr>
        <p:spPr>
          <a:xfrm>
            <a:off x="132086" y="945917"/>
            <a:ext cx="7572428" cy="501675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8000" dirty="0" smtClean="0">
                <a:solidFill>
                  <a:srgbClr val="00B050"/>
                </a:solidFill>
              </a:rPr>
              <a:t>Вы помогли раненому дереву – получите 40 талеров</a:t>
            </a:r>
            <a:endParaRPr lang="ru-RU" sz="8000" dirty="0">
              <a:solidFill>
                <a:srgbClr val="00B05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28716" y="995751"/>
            <a:ext cx="7572427" cy="501675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8000" dirty="0" smtClean="0">
                <a:solidFill>
                  <a:srgbClr val="00B050"/>
                </a:solidFill>
              </a:rPr>
              <a:t>Вы спасли замёршую птицу – получите 50 талеров</a:t>
            </a:r>
            <a:endParaRPr lang="ru-RU" sz="8000" dirty="0">
              <a:solidFill>
                <a:srgbClr val="00B05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71345" y="1332872"/>
            <a:ext cx="7572428" cy="452431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9600" dirty="0" smtClean="0"/>
              <a:t>Вы убили ужа – штраф 40 талеров</a:t>
            </a:r>
            <a:endParaRPr lang="ru-RU" sz="9600" dirty="0"/>
          </a:p>
        </p:txBody>
      </p:sp>
      <p:sp>
        <p:nvSpPr>
          <p:cNvPr id="29" name="TextBox 28"/>
          <p:cNvSpPr txBox="1"/>
          <p:nvPr/>
        </p:nvSpPr>
        <p:spPr>
          <a:xfrm>
            <a:off x="132086" y="995751"/>
            <a:ext cx="7572428" cy="452431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7200" dirty="0" smtClean="0">
                <a:solidFill>
                  <a:srgbClr val="00B050"/>
                </a:solidFill>
              </a:rPr>
              <a:t>Вы покормили животных – получите 50 талеров</a:t>
            </a:r>
            <a:endParaRPr lang="ru-RU" sz="7200" dirty="0">
              <a:solidFill>
                <a:srgbClr val="00B05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32086" y="1068932"/>
            <a:ext cx="7572428" cy="501675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8000" dirty="0" smtClean="0">
                <a:solidFill>
                  <a:srgbClr val="00B050"/>
                </a:solidFill>
              </a:rPr>
              <a:t>Вы убрали мусор в лесу – получите 40 талеров</a:t>
            </a:r>
            <a:endParaRPr lang="ru-RU" sz="8000" dirty="0">
              <a:solidFill>
                <a:srgbClr val="00B05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-53322" y="1115863"/>
            <a:ext cx="7572428" cy="501675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8000" dirty="0" smtClean="0"/>
              <a:t>Вы зажгли костёр в лесу – платите штраф 50 талеров</a:t>
            </a:r>
            <a:endParaRPr lang="ru-RU" sz="8000" dirty="0"/>
          </a:p>
        </p:txBody>
      </p:sp>
      <p:sp>
        <p:nvSpPr>
          <p:cNvPr id="33" name="Управляющая кнопка: далее 32">
            <a:hlinkClick r:id="rId3" action="ppaction://hlinksldjump" highlightClick="1"/>
          </p:cNvPr>
          <p:cNvSpPr/>
          <p:nvPr/>
        </p:nvSpPr>
        <p:spPr>
          <a:xfrm>
            <a:off x="8101584" y="6357958"/>
            <a:ext cx="1042416" cy="500042"/>
          </a:xfrm>
          <a:prstGeom prst="actionButtonForwardNext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1538" y="1714488"/>
            <a:ext cx="707236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dirty="0" smtClean="0">
                <a:solidFill>
                  <a:srgbClr val="0D9B28"/>
                </a:solidFill>
                <a:latin typeface="a_Romanus" pitchFamily="82" charset="-52"/>
              </a:rPr>
              <a:t>Онлайн-квиз</a:t>
            </a:r>
          </a:p>
          <a:p>
            <a:pPr algn="ctr"/>
            <a:r>
              <a:rPr lang="ru-RU" sz="5400" b="1" dirty="0" smtClean="0">
                <a:solidFill>
                  <a:srgbClr val="0D9B28"/>
                </a:solidFill>
                <a:latin typeface="a_Romanus" pitchFamily="82" charset="-52"/>
              </a:rPr>
              <a:t>«Слушаем природу сердцем»</a:t>
            </a:r>
            <a:endParaRPr lang="ru-RU" sz="5400" b="1" dirty="0">
              <a:solidFill>
                <a:srgbClr val="0D9B28"/>
              </a:solidFill>
              <a:latin typeface="a_Romanus" pitchFamily="82" charset="-52"/>
            </a:endParaRPr>
          </a:p>
        </p:txBody>
      </p:sp>
      <p:pic>
        <p:nvPicPr>
          <p:cNvPr id="19457" name="Picture 1" descr="D:\рабочая\Анимашки\bird2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72330" y="285728"/>
            <a:ext cx="1862145" cy="1929451"/>
          </a:xfrm>
          <a:prstGeom prst="rect">
            <a:avLst/>
          </a:prstGeom>
          <a:noFill/>
        </p:spPr>
      </p:pic>
      <p:pic>
        <p:nvPicPr>
          <p:cNvPr id="19458" name="Picture 2" descr="D:\рабочая\Анимашки\bird3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5140" y="4962322"/>
            <a:ext cx="2428860" cy="1743295"/>
          </a:xfrm>
          <a:prstGeom prst="rect">
            <a:avLst/>
          </a:prstGeom>
          <a:noFill/>
        </p:spPr>
      </p:pic>
      <p:pic>
        <p:nvPicPr>
          <p:cNvPr id="19459" name="Picture 3" descr="D:\рабочая\Анимашки\borb25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4572008"/>
            <a:ext cx="1718082" cy="2082523"/>
          </a:xfrm>
          <a:prstGeom prst="rect">
            <a:avLst/>
          </a:prstGeom>
          <a:noFill/>
        </p:spPr>
      </p:pic>
      <p:pic>
        <p:nvPicPr>
          <p:cNvPr id="19460" name="Picture 4" descr="D:\рабочая\Анимашки\bird22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357166"/>
            <a:ext cx="2000264" cy="1945462"/>
          </a:xfrm>
          <a:prstGeom prst="rect">
            <a:avLst/>
          </a:prstGeom>
          <a:noFill/>
        </p:spPr>
      </p:pic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7858148" y="6357958"/>
            <a:ext cx="1042416" cy="328036"/>
          </a:xfrm>
          <a:prstGeom prst="actionButtonForwardNext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9126869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0100" y="1928802"/>
            <a:ext cx="721511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7200" b="1" dirty="0" smtClean="0">
                <a:solidFill>
                  <a:srgbClr val="C00000"/>
                </a:solidFill>
              </a:rPr>
              <a:t>МОЛОДЦЫ!!!</a:t>
            </a:r>
          </a:p>
          <a:p>
            <a:pPr algn="ctr"/>
            <a:r>
              <a:rPr lang="ru-RU" sz="7200" b="1" dirty="0" smtClean="0">
                <a:solidFill>
                  <a:srgbClr val="C00000"/>
                </a:solidFill>
              </a:rPr>
              <a:t>Спасибо за игру!</a:t>
            </a:r>
            <a:endParaRPr lang="ru-RU" sz="7200" b="1" dirty="0">
              <a:solidFill>
                <a:srgbClr val="C00000"/>
              </a:solidFill>
            </a:endParaRPr>
          </a:p>
        </p:txBody>
      </p:sp>
      <p:pic>
        <p:nvPicPr>
          <p:cNvPr id="3" name="Picture 1" descr="D:\рабочая\Анимашки\bird2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72330" y="285728"/>
            <a:ext cx="1862145" cy="1929451"/>
          </a:xfrm>
          <a:prstGeom prst="rect">
            <a:avLst/>
          </a:prstGeom>
          <a:noFill/>
        </p:spPr>
      </p:pic>
      <p:pic>
        <p:nvPicPr>
          <p:cNvPr id="4" name="Picture 2" descr="D:\рабочая\Анимашки\bird3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5140" y="4962322"/>
            <a:ext cx="2428860" cy="1743295"/>
          </a:xfrm>
          <a:prstGeom prst="rect">
            <a:avLst/>
          </a:prstGeom>
          <a:noFill/>
        </p:spPr>
      </p:pic>
      <p:pic>
        <p:nvPicPr>
          <p:cNvPr id="5" name="Picture 3" descr="D:\рабочая\Анимашки\borb25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4572008"/>
            <a:ext cx="1718082" cy="2082523"/>
          </a:xfrm>
          <a:prstGeom prst="rect">
            <a:avLst/>
          </a:prstGeom>
          <a:noFill/>
        </p:spPr>
      </p:pic>
      <p:pic>
        <p:nvPicPr>
          <p:cNvPr id="6" name="Picture 4" descr="D:\рабочая\Анимашки\bird22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357166"/>
            <a:ext cx="2000264" cy="1945462"/>
          </a:xfrm>
          <a:prstGeom prst="rect">
            <a:avLst/>
          </a:prstGeom>
          <a:noFill/>
        </p:spPr>
      </p:pic>
      <p:sp>
        <p:nvSpPr>
          <p:cNvPr id="7" name="Управляющая кнопка: далее 6">
            <a:hlinkClick r:id="" action="ppaction://hlinkshowjump?jump=endshow" highlightClick="1"/>
          </p:cNvPr>
          <p:cNvSpPr/>
          <p:nvPr/>
        </p:nvSpPr>
        <p:spPr>
          <a:xfrm>
            <a:off x="8101584" y="6357958"/>
            <a:ext cx="1042416" cy="500042"/>
          </a:xfrm>
          <a:prstGeom prst="actionButtonForwardNext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0100" y="428605"/>
            <a:ext cx="7072362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7200" dirty="0" smtClean="0">
                <a:solidFill>
                  <a:srgbClr val="0D9B28"/>
                </a:solidFill>
                <a:latin typeface="a_Romanus" pitchFamily="82" charset="-52"/>
              </a:rPr>
              <a:t>Правила игры</a:t>
            </a:r>
            <a:endParaRPr lang="ru-RU" sz="7200" dirty="0">
              <a:solidFill>
                <a:srgbClr val="0D9B28"/>
              </a:solidFill>
              <a:latin typeface="a_Romanus" pitchFamily="82" charset="-5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5720" y="1928802"/>
            <a:ext cx="8572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1. В игре принимают участие команды игроков. Перед началом команды получают по 100 талеров. 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4282" y="2928934"/>
            <a:ext cx="86439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2. Команды по очереди открывают табло и отвечают на вопросы. При этом, когда отвечает одна команда, остальные участники могут заработать бонусные баллы, в количестве 50% от стоимости вопроса - написав свой ответ в чат игры.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282" y="4663844"/>
            <a:ext cx="87154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7030A0"/>
                </a:solidFill>
              </a:rPr>
              <a:t>3. Ведущий фиксирует количество талеров у команд. Побеждает команда, набравшая наибольшее количество талеров.</a:t>
            </a:r>
            <a:endParaRPr lang="ru-RU" sz="2400" dirty="0">
              <a:solidFill>
                <a:srgbClr val="7030A0"/>
              </a:solidFill>
            </a:endParaRPr>
          </a:p>
        </p:txBody>
      </p:sp>
      <p:pic>
        <p:nvPicPr>
          <p:cNvPr id="18433" name="Picture 1" descr="D:\рабочая\Анимашки\bird3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7358082" y="714356"/>
            <a:ext cx="1285884" cy="1300165"/>
          </a:xfrm>
          <a:prstGeom prst="rect">
            <a:avLst/>
          </a:prstGeom>
          <a:noFill/>
        </p:spPr>
      </p:pic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7858148" y="6357958"/>
            <a:ext cx="1042416" cy="328036"/>
          </a:xfrm>
          <a:prstGeom prst="actionButtonForwardNext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857232"/>
            <a:ext cx="8215370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rgbClr val="0D9B28"/>
                </a:solidFill>
                <a:latin typeface="a_Romanus" pitchFamily="82" charset="-52"/>
              </a:rPr>
              <a:t>Условные обозначения на табло:</a:t>
            </a:r>
            <a:endParaRPr lang="ru-RU" sz="4800" dirty="0">
              <a:solidFill>
                <a:srgbClr val="0D9B28"/>
              </a:solidFill>
              <a:latin typeface="a_Romanus" pitchFamily="82" charset="-5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2910" y="2285992"/>
            <a:ext cx="7736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20, 30, 50, 100, </a:t>
            </a:r>
            <a:r>
              <a:rPr lang="ru-RU" sz="3600" b="1" dirty="0" smtClean="0">
                <a:solidFill>
                  <a:srgbClr val="C00000"/>
                </a:solidFill>
                <a:sym typeface="Symbol"/>
              </a:rPr>
              <a:t></a:t>
            </a:r>
            <a:r>
              <a:rPr lang="ru-RU" sz="3200" b="1" dirty="0" smtClean="0">
                <a:solidFill>
                  <a:srgbClr val="C00000"/>
                </a:solidFill>
              </a:rPr>
              <a:t> – стоимость вопроса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5720" y="3000372"/>
            <a:ext cx="857256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  <a:sym typeface="Symbol"/>
              </a:rPr>
              <a:t>        -   переход хода к другой команде</a:t>
            </a:r>
            <a:endParaRPr lang="ru-RU" sz="32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28596" y="3789040"/>
            <a:ext cx="48450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3200" b="1" dirty="0" smtClean="0">
                <a:solidFill>
                  <a:srgbClr val="FF0000"/>
                </a:solidFill>
                <a:sym typeface="Symbol"/>
              </a:rPr>
              <a:t>    -  сюрприз в конверте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9" name="Двойная стрелка влево/вправо 8"/>
          <p:cNvSpPr/>
          <p:nvPr/>
        </p:nvSpPr>
        <p:spPr>
          <a:xfrm>
            <a:off x="500034" y="4654665"/>
            <a:ext cx="644648" cy="341756"/>
          </a:xfrm>
          <a:prstGeom prst="left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071538" y="4519106"/>
            <a:ext cx="63105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B0F0"/>
                </a:solidFill>
              </a:rPr>
              <a:t> - направление на другие клетки</a:t>
            </a:r>
            <a:endParaRPr lang="ru-RU" sz="3200" b="1" dirty="0">
              <a:solidFill>
                <a:srgbClr val="00B0F0"/>
              </a:solidFill>
            </a:endParaRPr>
          </a:p>
        </p:txBody>
      </p:sp>
      <p:pic>
        <p:nvPicPr>
          <p:cNvPr id="67586" name="Picture 2" descr="D:\рабочая\Анимашки\bird14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768" y="4214039"/>
            <a:ext cx="1428760" cy="1779684"/>
          </a:xfrm>
          <a:prstGeom prst="rect">
            <a:avLst/>
          </a:prstGeom>
          <a:noFill/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7858148" y="6357958"/>
            <a:ext cx="1042416" cy="328036"/>
          </a:xfrm>
          <a:prstGeom prst="actionButtonForwardNext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966087" y="3140968"/>
            <a:ext cx="357190" cy="36933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7533029"/>
              </p:ext>
            </p:extLst>
          </p:nvPr>
        </p:nvGraphicFramePr>
        <p:xfrm>
          <a:off x="214282" y="214290"/>
          <a:ext cx="8644000" cy="6429422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864400"/>
                <a:gridCol w="864400"/>
                <a:gridCol w="864400"/>
                <a:gridCol w="864400"/>
                <a:gridCol w="864400"/>
                <a:gridCol w="864400"/>
                <a:gridCol w="864400"/>
                <a:gridCol w="864400"/>
                <a:gridCol w="864400"/>
                <a:gridCol w="864400"/>
              </a:tblGrid>
              <a:tr h="666111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100</a:t>
                      </a:r>
                      <a:endParaRPr lang="ru-RU" sz="3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20</a:t>
                      </a:r>
                      <a:endParaRPr lang="ru-RU" sz="3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sym typeface="Symbol"/>
                        </a:rPr>
                        <a:t></a:t>
                      </a:r>
                      <a:endParaRPr lang="ru-RU" sz="36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30</a:t>
                      </a:r>
                      <a:endParaRPr lang="ru-RU" sz="3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sym typeface="Symbol"/>
                        </a:rPr>
                        <a:t></a:t>
                      </a:r>
                      <a:endParaRPr lang="ru-RU" sz="3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50</a:t>
                      </a:r>
                      <a:endParaRPr lang="ru-RU" sz="3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sym typeface="Symbol"/>
                        </a:rPr>
                        <a:t></a:t>
                      </a:r>
                      <a:endParaRPr lang="ru-RU" sz="3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sym typeface="Symbol"/>
                        </a:rPr>
                        <a:t></a:t>
                      </a:r>
                      <a:endParaRPr lang="ru-RU" sz="36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  <a:tr h="608189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30</a:t>
                      </a:r>
                      <a:endParaRPr lang="ru-RU" sz="3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50</a:t>
                      </a:r>
                      <a:endParaRPr lang="ru-RU" sz="3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sym typeface="Symbol"/>
                        </a:rPr>
                        <a:t></a:t>
                      </a:r>
                      <a:endParaRPr lang="ru-RU" sz="3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sym typeface="Symbol"/>
                        </a:rPr>
                        <a:t></a:t>
                      </a:r>
                      <a:endParaRPr lang="ru-RU" sz="3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20</a:t>
                      </a:r>
                      <a:endParaRPr lang="ru-RU" sz="3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100</a:t>
                      </a:r>
                      <a:endParaRPr lang="ru-RU" sz="3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sym typeface="Symbol"/>
                        </a:rPr>
                        <a:t></a:t>
                      </a:r>
                      <a:endParaRPr lang="ru-RU" sz="3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  <a:tr h="66611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sym typeface="Symbol"/>
                        </a:rPr>
                        <a:t></a:t>
                      </a:r>
                      <a:endParaRPr lang="ru-RU" sz="36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20</a:t>
                      </a:r>
                      <a:endParaRPr lang="ru-RU" sz="3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sym typeface="Symbol"/>
                        </a:rPr>
                        <a:t></a:t>
                      </a:r>
                      <a:endParaRPr lang="ru-RU" sz="3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50</a:t>
                      </a:r>
                      <a:endParaRPr lang="ru-RU" sz="3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100</a:t>
                      </a:r>
                      <a:endParaRPr lang="ru-RU" sz="3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sym typeface="Symbol"/>
                        </a:rPr>
                        <a:t></a:t>
                      </a:r>
                      <a:endParaRPr lang="ru-RU" sz="3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100</a:t>
                      </a:r>
                      <a:endParaRPr lang="ru-RU" sz="3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sym typeface="Symbol"/>
                        </a:rPr>
                        <a:t></a:t>
                      </a:r>
                      <a:endParaRPr lang="ru-RU" sz="3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  <a:tr h="666111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30</a:t>
                      </a:r>
                      <a:endParaRPr lang="ru-RU" sz="3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sym typeface="Symbol"/>
                        </a:rPr>
                        <a:t></a:t>
                      </a:r>
                      <a:endParaRPr lang="ru-RU" sz="3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sym typeface="Symbol"/>
                        </a:rPr>
                        <a:t></a:t>
                      </a:r>
                      <a:endParaRPr lang="ru-RU" sz="36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3200" b="1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20</a:t>
                      </a:r>
                      <a:endParaRPr lang="ru-RU" sz="3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  <a:tr h="608189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20</a:t>
                      </a:r>
                      <a:endParaRPr lang="ru-RU" sz="3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3200" b="1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sym typeface="Symbol"/>
                        </a:rPr>
                        <a:t></a:t>
                      </a:r>
                      <a:endParaRPr lang="ru-RU" sz="3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30</a:t>
                      </a:r>
                      <a:endParaRPr lang="ru-RU" sz="3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sym typeface="Symbol"/>
                        </a:rPr>
                        <a:t></a:t>
                      </a:r>
                      <a:endParaRPr lang="ru-RU" sz="3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100</a:t>
                      </a:r>
                      <a:endParaRPr lang="ru-RU" sz="3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50</a:t>
                      </a:r>
                      <a:endParaRPr lang="ru-RU" sz="3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20</a:t>
                      </a:r>
                      <a:endParaRPr lang="ru-RU" sz="3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30</a:t>
                      </a:r>
                      <a:endParaRPr lang="ru-RU" sz="3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  <a:tr h="608189">
                <a:tc>
                  <a:txBody>
                    <a:bodyPr/>
                    <a:lstStyle/>
                    <a:p>
                      <a:pPr algn="ctr"/>
                      <a:endParaRPr lang="ru-RU" sz="3200" b="1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100</a:t>
                      </a:r>
                      <a:endParaRPr lang="ru-RU" sz="3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sym typeface="Symbol"/>
                        </a:rPr>
                        <a:t></a:t>
                      </a:r>
                      <a:endParaRPr lang="ru-RU" sz="3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50</a:t>
                      </a:r>
                      <a:endParaRPr lang="ru-RU" sz="3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sym typeface="Symbol"/>
                        </a:rPr>
                        <a:t></a:t>
                      </a:r>
                      <a:endParaRPr lang="ru-RU" sz="3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sym typeface="Symbol"/>
                        </a:rPr>
                        <a:t></a:t>
                      </a:r>
                      <a:endParaRPr lang="ru-RU" sz="3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3200" b="1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30</a:t>
                      </a:r>
                      <a:endParaRPr lang="ru-RU" sz="3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  <a:tr h="608189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30</a:t>
                      </a:r>
                      <a:endParaRPr lang="ru-RU" sz="3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sym typeface="Symbol"/>
                        </a:rPr>
                        <a:t></a:t>
                      </a:r>
                      <a:endParaRPr lang="ru-RU" sz="3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50</a:t>
                      </a:r>
                      <a:endParaRPr lang="ru-RU" sz="3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3200" b="1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30</a:t>
                      </a:r>
                      <a:endParaRPr lang="ru-RU" sz="3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20</a:t>
                      </a:r>
                      <a:endParaRPr lang="ru-RU" sz="3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sym typeface="Symbol"/>
                        </a:rPr>
                        <a:t></a:t>
                      </a:r>
                      <a:endParaRPr lang="ru-RU" sz="3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100</a:t>
                      </a:r>
                      <a:endParaRPr lang="ru-RU" sz="3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sym typeface="Symbol"/>
                        </a:rPr>
                        <a:t></a:t>
                      </a:r>
                      <a:endParaRPr lang="ru-RU" sz="3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  <a:tr h="666111">
                <a:tc>
                  <a:txBody>
                    <a:bodyPr/>
                    <a:lstStyle/>
                    <a:p>
                      <a:pPr algn="ctr"/>
                      <a:endParaRPr lang="ru-RU" sz="3200" b="1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10</a:t>
                      </a:r>
                      <a:endParaRPr lang="ru-RU" sz="3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sym typeface="Symbol"/>
                        </a:rPr>
                        <a:t></a:t>
                      </a:r>
                      <a:endParaRPr lang="ru-RU" sz="36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50</a:t>
                      </a:r>
                      <a:endParaRPr lang="ru-RU" sz="3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30</a:t>
                      </a:r>
                      <a:endParaRPr lang="ru-RU" sz="3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100</a:t>
                      </a:r>
                      <a:endParaRPr lang="ru-RU" sz="3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50</a:t>
                      </a:r>
                      <a:endParaRPr lang="ru-RU" sz="3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  <a:tr h="66611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sym typeface="Symbol"/>
                        </a:rPr>
                        <a:t></a:t>
                      </a:r>
                      <a:endParaRPr lang="ru-RU" sz="36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100</a:t>
                      </a:r>
                      <a:endParaRPr lang="ru-RU" sz="3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sym typeface="Symbol"/>
                        </a:rPr>
                        <a:t></a:t>
                      </a:r>
                      <a:endParaRPr lang="ru-RU" sz="3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20</a:t>
                      </a:r>
                      <a:endParaRPr lang="ru-RU" sz="3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sym typeface="Symbol"/>
                        </a:rPr>
                        <a:t></a:t>
                      </a:r>
                      <a:endParaRPr lang="ru-RU" sz="3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100</a:t>
                      </a:r>
                      <a:endParaRPr lang="ru-RU" sz="3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sym typeface="Symbol"/>
                        </a:rPr>
                        <a:t></a:t>
                      </a:r>
                      <a:endParaRPr lang="ru-RU" sz="3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sym typeface="Symbol"/>
                        </a:rPr>
                        <a:t></a:t>
                      </a:r>
                      <a:endParaRPr lang="ru-RU" sz="3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  <a:tr h="666111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20</a:t>
                      </a:r>
                      <a:endParaRPr lang="ru-RU" sz="3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sym typeface="Symbol"/>
                        </a:rPr>
                        <a:t></a:t>
                      </a:r>
                      <a:endParaRPr lang="ru-RU" sz="3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30</a:t>
                      </a:r>
                      <a:endParaRPr lang="ru-RU" sz="3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50</a:t>
                      </a:r>
                      <a:endParaRPr lang="ru-RU" sz="3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3200" b="1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sym typeface="Symbol"/>
                        </a:rPr>
                        <a:t></a:t>
                      </a:r>
                      <a:endParaRPr lang="ru-RU" sz="36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20</a:t>
                      </a:r>
                      <a:endParaRPr lang="ru-RU" sz="3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sym typeface="Symbol"/>
                        </a:rPr>
                        <a:t></a:t>
                      </a:r>
                      <a:endParaRPr lang="ru-RU" sz="3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Стрелка вниз 2"/>
          <p:cNvSpPr/>
          <p:nvPr/>
        </p:nvSpPr>
        <p:spPr>
          <a:xfrm>
            <a:off x="1357290" y="285728"/>
            <a:ext cx="285752" cy="500066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трелка вправо 3"/>
          <p:cNvSpPr/>
          <p:nvPr/>
        </p:nvSpPr>
        <p:spPr>
          <a:xfrm>
            <a:off x="6429388" y="428604"/>
            <a:ext cx="571504" cy="285752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Двойная стрелка вверх/вниз 4"/>
          <p:cNvSpPr/>
          <p:nvPr/>
        </p:nvSpPr>
        <p:spPr>
          <a:xfrm>
            <a:off x="1357290" y="1571612"/>
            <a:ext cx="270318" cy="501772"/>
          </a:xfrm>
          <a:prstGeom prst="up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верх 5"/>
          <p:cNvSpPr/>
          <p:nvPr/>
        </p:nvSpPr>
        <p:spPr>
          <a:xfrm>
            <a:off x="8286776" y="1571612"/>
            <a:ext cx="341756" cy="478342"/>
          </a:xfrm>
          <a:prstGeom prst="up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лево 6"/>
          <p:cNvSpPr/>
          <p:nvPr/>
        </p:nvSpPr>
        <p:spPr>
          <a:xfrm>
            <a:off x="7286644" y="4786322"/>
            <a:ext cx="549780" cy="341756"/>
          </a:xfrm>
          <a:prstGeom prst="lef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Двойная стрелка влево/вправо 7"/>
          <p:cNvSpPr/>
          <p:nvPr/>
        </p:nvSpPr>
        <p:spPr>
          <a:xfrm>
            <a:off x="2928926" y="2285992"/>
            <a:ext cx="644648" cy="341756"/>
          </a:xfrm>
          <a:prstGeom prst="left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>
            <a:off x="3786182" y="2285992"/>
            <a:ext cx="571504" cy="357190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5643570" y="2214554"/>
            <a:ext cx="285752" cy="500066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7358082" y="2214554"/>
            <a:ext cx="285752" cy="500066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6572264" y="2857496"/>
            <a:ext cx="285752" cy="500066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3071802" y="4143380"/>
            <a:ext cx="285752" cy="500066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>
            <a:off x="1285852" y="3571876"/>
            <a:ext cx="571504" cy="285752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>
            <a:off x="2071670" y="4786322"/>
            <a:ext cx="571504" cy="285752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верх 15"/>
          <p:cNvSpPr/>
          <p:nvPr/>
        </p:nvSpPr>
        <p:spPr>
          <a:xfrm>
            <a:off x="5643570" y="4143380"/>
            <a:ext cx="341756" cy="478342"/>
          </a:xfrm>
          <a:prstGeom prst="up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верх 16"/>
          <p:cNvSpPr/>
          <p:nvPr/>
        </p:nvSpPr>
        <p:spPr>
          <a:xfrm>
            <a:off x="1357290" y="6072206"/>
            <a:ext cx="341756" cy="478342"/>
          </a:xfrm>
          <a:prstGeom prst="up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Двойная стрелка вверх/вниз 17"/>
          <p:cNvSpPr/>
          <p:nvPr/>
        </p:nvSpPr>
        <p:spPr>
          <a:xfrm>
            <a:off x="500034" y="4714884"/>
            <a:ext cx="270318" cy="501772"/>
          </a:xfrm>
          <a:prstGeom prst="up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лево 18"/>
          <p:cNvSpPr/>
          <p:nvPr/>
        </p:nvSpPr>
        <p:spPr>
          <a:xfrm>
            <a:off x="6429388" y="1071546"/>
            <a:ext cx="549780" cy="341756"/>
          </a:xfrm>
          <a:prstGeom prst="lef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Двойная стрелка влево/вправо 19"/>
          <p:cNvSpPr/>
          <p:nvPr/>
        </p:nvSpPr>
        <p:spPr>
          <a:xfrm>
            <a:off x="4643438" y="5500702"/>
            <a:ext cx="644648" cy="341756"/>
          </a:xfrm>
          <a:prstGeom prst="left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Двойная стрелка влево/вправо 20"/>
          <p:cNvSpPr/>
          <p:nvPr/>
        </p:nvSpPr>
        <p:spPr>
          <a:xfrm>
            <a:off x="2928926" y="6143644"/>
            <a:ext cx="644648" cy="341756"/>
          </a:xfrm>
          <a:prstGeom prst="left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лево 21"/>
          <p:cNvSpPr/>
          <p:nvPr/>
        </p:nvSpPr>
        <p:spPr>
          <a:xfrm>
            <a:off x="5500694" y="6072206"/>
            <a:ext cx="549780" cy="341756"/>
          </a:xfrm>
          <a:prstGeom prst="lef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285720" y="285728"/>
            <a:ext cx="714380" cy="5000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hlinkClick r:id="rId3" action="ppaction://hlinksldjump"/>
              </a:rPr>
              <a:t>1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142976" y="285728"/>
            <a:ext cx="714380" cy="5000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hlinkClick r:id="rId4" action="ppaction://hlinksldjump"/>
              </a:rPr>
              <a:t>2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8072462" y="285728"/>
            <a:ext cx="714380" cy="5000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hlinkClick r:id="rId5" action="ppaction://hlinksldjump"/>
              </a:rPr>
              <a:t>10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215206" y="285728"/>
            <a:ext cx="714380" cy="5000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hlinkClick r:id="rId6" action="ppaction://hlinksldjump"/>
              </a:rPr>
              <a:t>9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357950" y="285728"/>
            <a:ext cx="714380" cy="5000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hlinkClick r:id="rId4" action="ppaction://hlinksldjump"/>
              </a:rPr>
              <a:t>8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5500694" y="285728"/>
            <a:ext cx="714380" cy="5000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hlinkClick r:id="rId7" action="ppaction://hlinksldjump"/>
              </a:rPr>
              <a:t>7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4643438" y="285728"/>
            <a:ext cx="714380" cy="5000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hlinkClick r:id="rId6" action="ppaction://hlinksldjump"/>
              </a:rPr>
              <a:t>6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786182" y="285728"/>
            <a:ext cx="714380" cy="5000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hlinkClick r:id="rId8" action="ppaction://hlinksldjump"/>
              </a:rPr>
              <a:t>5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2857488" y="285728"/>
            <a:ext cx="714380" cy="5000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hlinkClick r:id="rId9" action="ppaction://hlinksldjump"/>
              </a:rPr>
              <a:t>4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2000232" y="285728"/>
            <a:ext cx="714380" cy="5000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hlinkClick r:id="rId10" action="ppaction://hlinksldjump"/>
              </a:rPr>
              <a:t>3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285720" y="928670"/>
            <a:ext cx="714380" cy="4857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hlinkClick r:id="rId11" action="ppaction://hlinksldjump"/>
              </a:rPr>
              <a:t>11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1142976" y="928670"/>
            <a:ext cx="714380" cy="4857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hlinkClick r:id="rId12" action="ppaction://hlinksldjump"/>
              </a:rPr>
              <a:t>12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8072462" y="928670"/>
            <a:ext cx="714380" cy="4857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hlinkClick r:id="rId4" action="ppaction://hlinksldjump"/>
              </a:rPr>
              <a:t>20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7215206" y="928670"/>
            <a:ext cx="714380" cy="4857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hlinkClick r:id="rId13" action="ppaction://hlinksldjump"/>
              </a:rPr>
              <a:t>19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5" name="Прямоугольник 74"/>
          <p:cNvSpPr/>
          <p:nvPr/>
        </p:nvSpPr>
        <p:spPr>
          <a:xfrm>
            <a:off x="6357950" y="928670"/>
            <a:ext cx="714380" cy="4857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hlinkClick r:id="rId4" action="ppaction://hlinksldjump"/>
              </a:rPr>
              <a:t>18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5500694" y="928670"/>
            <a:ext cx="714380" cy="4857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hlinkClick r:id="rId4" action="ppaction://hlinksldjump"/>
              </a:rPr>
              <a:t>17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7" name="Прямоугольник 76"/>
          <p:cNvSpPr/>
          <p:nvPr/>
        </p:nvSpPr>
        <p:spPr>
          <a:xfrm>
            <a:off x="4643438" y="928670"/>
            <a:ext cx="714380" cy="4857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hlinkClick r:id="rId14" action="ppaction://hlinksldjump"/>
              </a:rPr>
              <a:t>16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8" name="Прямоугольник 77"/>
          <p:cNvSpPr/>
          <p:nvPr/>
        </p:nvSpPr>
        <p:spPr>
          <a:xfrm>
            <a:off x="3786182" y="928670"/>
            <a:ext cx="714380" cy="4857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hlinkClick r:id="rId6" action="ppaction://hlinksldjump"/>
              </a:rPr>
              <a:t>15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9" name="Прямоугольник 78"/>
          <p:cNvSpPr/>
          <p:nvPr/>
        </p:nvSpPr>
        <p:spPr>
          <a:xfrm>
            <a:off x="2928926" y="928670"/>
            <a:ext cx="714380" cy="4857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hlinkClick r:id="rId4" action="ppaction://hlinksldjump"/>
              </a:rPr>
              <a:t>14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0" name="Прямоугольник 79"/>
          <p:cNvSpPr/>
          <p:nvPr/>
        </p:nvSpPr>
        <p:spPr>
          <a:xfrm>
            <a:off x="2000232" y="928670"/>
            <a:ext cx="714380" cy="5000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hlinkClick r:id="rId4" action="ppaction://hlinksldjump"/>
              </a:rPr>
              <a:t>13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285720" y="1500174"/>
            <a:ext cx="714380" cy="5572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hlinkClick r:id="rId15" action="ppaction://hlinksldjump"/>
              </a:rPr>
              <a:t>21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1142976" y="1571612"/>
            <a:ext cx="714380" cy="4857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hlinkClick r:id="rId4" action="ppaction://hlinksldjump"/>
              </a:rPr>
              <a:t>22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8072462" y="1571612"/>
            <a:ext cx="714380" cy="4857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hlinkClick r:id="rId4" action="ppaction://hlinksldjump"/>
              </a:rPr>
              <a:t>30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7215206" y="1571612"/>
            <a:ext cx="714380" cy="4857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hlinkClick r:id="rId16" action="ppaction://hlinksldjump"/>
              </a:rPr>
              <a:t>29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6357950" y="1571612"/>
            <a:ext cx="714380" cy="4857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hlinkClick r:id="rId17" action="ppaction://hlinksldjump"/>
              </a:rPr>
              <a:t>28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5500694" y="1571612"/>
            <a:ext cx="714380" cy="4857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hlinkClick r:id="rId6" action="ppaction://hlinksldjump"/>
              </a:rPr>
              <a:t>27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4643438" y="1571612"/>
            <a:ext cx="714380" cy="4857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hlinkClick r:id="rId18" action="ppaction://hlinksldjump"/>
              </a:rPr>
              <a:t>26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3786182" y="1571612"/>
            <a:ext cx="714380" cy="4857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hlinkClick r:id="rId19" action="ppaction://hlinksldjump"/>
              </a:rPr>
              <a:t>25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2928926" y="1571612"/>
            <a:ext cx="714380" cy="4857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hlinkClick r:id="rId6" action="ppaction://hlinksldjump"/>
              </a:rPr>
              <a:t>24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2000232" y="1571612"/>
            <a:ext cx="714380" cy="5000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hlinkClick r:id="rId20" action="ppaction://hlinksldjump"/>
              </a:rPr>
              <a:t>23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285720" y="2214554"/>
            <a:ext cx="714380" cy="4857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hlinkClick r:id="rId21" action="ppaction://hlinksldjump"/>
              </a:rPr>
              <a:t>31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1142976" y="2214554"/>
            <a:ext cx="714380" cy="4857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hlinkClick r:id="rId4" action="ppaction://hlinksldjump"/>
              </a:rPr>
              <a:t>32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8072462" y="2214554"/>
            <a:ext cx="714380" cy="4857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hlinkClick r:id="rId22" action="ppaction://hlinksldjump"/>
              </a:rPr>
              <a:t>40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7215206" y="2214554"/>
            <a:ext cx="714380" cy="4857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hlinkClick r:id="rId4" action="ppaction://hlinksldjump"/>
              </a:rPr>
              <a:t>39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6357950" y="2214554"/>
            <a:ext cx="714380" cy="4857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hlinkClick r:id="rId4" action="ppaction://hlinksldjump"/>
              </a:rPr>
              <a:t>38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5500694" y="2214554"/>
            <a:ext cx="714380" cy="4857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hlinkClick r:id="rId4" action="ppaction://hlinksldjump"/>
              </a:rPr>
              <a:t>37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4643438" y="2214554"/>
            <a:ext cx="714380" cy="4857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hlinkClick r:id="rId4" action="ppaction://hlinksldjump"/>
              </a:rPr>
              <a:t>36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3786182" y="2214554"/>
            <a:ext cx="714380" cy="4857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hlinkClick r:id="rId4" action="ppaction://hlinksldjump"/>
              </a:rPr>
              <a:t>35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2928926" y="2214554"/>
            <a:ext cx="714380" cy="4857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hlinkClick r:id="rId4" action="ppaction://hlinksldjump"/>
              </a:rPr>
              <a:t>34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2000232" y="2214554"/>
            <a:ext cx="714380" cy="5000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hlinkClick r:id="rId23" action="ppaction://hlinksldjump"/>
              </a:rPr>
              <a:t>33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285720" y="2857496"/>
            <a:ext cx="714380" cy="4857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hlinkClick r:id="rId24" action="ppaction://hlinksldjump"/>
              </a:rPr>
              <a:t>41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1142976" y="2857496"/>
            <a:ext cx="714380" cy="4857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hlinkClick r:id="rId4" action="ppaction://hlinksldjump"/>
              </a:rPr>
              <a:t>42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8072462" y="2857496"/>
            <a:ext cx="714380" cy="4857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hlinkClick r:id="rId25" action="ppaction://hlinksldjump"/>
              </a:rPr>
              <a:t>50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7215206" y="2857496"/>
            <a:ext cx="714380" cy="4857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hlinkClick r:id="rId26" action="ppaction://hlinksldjump"/>
              </a:rPr>
              <a:t>49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6357950" y="2857496"/>
            <a:ext cx="714380" cy="4857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hlinkClick r:id="rId4" action="ppaction://hlinksldjump"/>
              </a:rPr>
              <a:t>48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5500694" y="2857496"/>
            <a:ext cx="714380" cy="4857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hlinkClick r:id="rId27" action="ppaction://hlinksldjump"/>
              </a:rPr>
              <a:t>47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4643438" y="2857496"/>
            <a:ext cx="714380" cy="4857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hlinkClick r:id="rId28" action="ppaction://hlinksldjump"/>
              </a:rPr>
              <a:t>46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3786182" y="2857496"/>
            <a:ext cx="714380" cy="4857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hlinkClick r:id="rId6" action="ppaction://hlinksldjump"/>
              </a:rPr>
              <a:t>45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2928926" y="2857496"/>
            <a:ext cx="714380" cy="4857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hlinkClick r:id="rId29" action="ppaction://hlinksldjump"/>
              </a:rPr>
              <a:t>44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000232" y="2857496"/>
            <a:ext cx="714380" cy="5000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hlinkClick r:id="rId6" action="ppaction://hlinksldjump"/>
              </a:rPr>
              <a:t>43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3" name="Прямоугольник 82"/>
          <p:cNvSpPr/>
          <p:nvPr/>
        </p:nvSpPr>
        <p:spPr>
          <a:xfrm>
            <a:off x="285720" y="3429000"/>
            <a:ext cx="714380" cy="5000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hlinkClick r:id="rId4" action="ppaction://hlinksldjump"/>
              </a:rPr>
              <a:t>51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4" name="Прямоугольник 83"/>
          <p:cNvSpPr/>
          <p:nvPr/>
        </p:nvSpPr>
        <p:spPr>
          <a:xfrm>
            <a:off x="1142976" y="3500438"/>
            <a:ext cx="714380" cy="4857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hlinkClick r:id="rId4" action="ppaction://hlinksldjump"/>
              </a:rPr>
              <a:t>52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5" name="Прямоугольник 84"/>
          <p:cNvSpPr/>
          <p:nvPr/>
        </p:nvSpPr>
        <p:spPr>
          <a:xfrm>
            <a:off x="8072462" y="3500438"/>
            <a:ext cx="714380" cy="4857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hlinkClick r:id="rId30" action="ppaction://hlinksldjump"/>
              </a:rPr>
              <a:t>60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6" name="Прямоугольник 85"/>
          <p:cNvSpPr/>
          <p:nvPr/>
        </p:nvSpPr>
        <p:spPr>
          <a:xfrm>
            <a:off x="7215206" y="3500438"/>
            <a:ext cx="714380" cy="4857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hlinkClick r:id="rId4" action="ppaction://hlinksldjump"/>
              </a:rPr>
              <a:t>59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7" name="Прямоугольник 86"/>
          <p:cNvSpPr/>
          <p:nvPr/>
        </p:nvSpPr>
        <p:spPr>
          <a:xfrm>
            <a:off x="6357950" y="3500438"/>
            <a:ext cx="714380" cy="4857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hlinkClick r:id="rId31" action="ppaction://hlinksldjump"/>
              </a:rPr>
              <a:t>58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8" name="Прямоугольник 87"/>
          <p:cNvSpPr/>
          <p:nvPr/>
        </p:nvSpPr>
        <p:spPr>
          <a:xfrm>
            <a:off x="5500694" y="3500438"/>
            <a:ext cx="714380" cy="4857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hlinkClick r:id="rId6" action="ppaction://hlinksldjump"/>
              </a:rPr>
              <a:t>57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9" name="Прямоугольник 88"/>
          <p:cNvSpPr/>
          <p:nvPr/>
        </p:nvSpPr>
        <p:spPr>
          <a:xfrm>
            <a:off x="4643438" y="3500438"/>
            <a:ext cx="714380" cy="4857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hlinkClick r:id="rId32" action="ppaction://hlinksldjump"/>
              </a:rPr>
              <a:t>56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0" name="Прямоугольник 89"/>
          <p:cNvSpPr/>
          <p:nvPr/>
        </p:nvSpPr>
        <p:spPr>
          <a:xfrm>
            <a:off x="3786182" y="3500438"/>
            <a:ext cx="714380" cy="4857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hlinkClick r:id="rId4" action="ppaction://hlinksldjump"/>
              </a:rPr>
              <a:t>55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1" name="Прямоугольник 90"/>
          <p:cNvSpPr/>
          <p:nvPr/>
        </p:nvSpPr>
        <p:spPr>
          <a:xfrm>
            <a:off x="2928926" y="3500438"/>
            <a:ext cx="714380" cy="4857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hlinkClick r:id="rId6" action="ppaction://hlinksldjump"/>
              </a:rPr>
              <a:t>54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2" name="Прямоугольник 91"/>
          <p:cNvSpPr/>
          <p:nvPr/>
        </p:nvSpPr>
        <p:spPr>
          <a:xfrm>
            <a:off x="2000232" y="3500438"/>
            <a:ext cx="714380" cy="5000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hlinkClick r:id="rId33" action="ppaction://hlinksldjump"/>
              </a:rPr>
              <a:t>53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3" name="Прямоугольник 92"/>
          <p:cNvSpPr/>
          <p:nvPr/>
        </p:nvSpPr>
        <p:spPr>
          <a:xfrm>
            <a:off x="285720" y="4071942"/>
            <a:ext cx="714380" cy="5000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hlinkClick r:id="rId34" action="ppaction://hlinksldjump"/>
              </a:rPr>
              <a:t>61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4" name="Прямоугольник 93"/>
          <p:cNvSpPr/>
          <p:nvPr/>
        </p:nvSpPr>
        <p:spPr>
          <a:xfrm>
            <a:off x="1142976" y="4143380"/>
            <a:ext cx="714380" cy="4857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hlinkClick r:id="rId4" action="ppaction://hlinksldjump"/>
              </a:rPr>
              <a:t>62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5" name="Прямоугольник 94"/>
          <p:cNvSpPr/>
          <p:nvPr/>
        </p:nvSpPr>
        <p:spPr>
          <a:xfrm>
            <a:off x="8072462" y="4143380"/>
            <a:ext cx="714380" cy="4857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hlinkClick r:id="rId4" action="ppaction://hlinksldjump"/>
              </a:rPr>
              <a:t>70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6" name="Прямоугольник 95"/>
          <p:cNvSpPr/>
          <p:nvPr/>
        </p:nvSpPr>
        <p:spPr>
          <a:xfrm>
            <a:off x="7215206" y="4143380"/>
            <a:ext cx="714380" cy="4857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hlinkClick r:id="rId35" action="ppaction://hlinksldjump"/>
              </a:rPr>
              <a:t>69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7" name="Прямоугольник 96"/>
          <p:cNvSpPr/>
          <p:nvPr/>
        </p:nvSpPr>
        <p:spPr>
          <a:xfrm>
            <a:off x="6357950" y="4143380"/>
            <a:ext cx="714380" cy="4857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hlinkClick r:id="rId4" action="ppaction://hlinksldjump"/>
              </a:rPr>
              <a:t>68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8" name="Прямоугольник 97"/>
          <p:cNvSpPr/>
          <p:nvPr/>
        </p:nvSpPr>
        <p:spPr>
          <a:xfrm>
            <a:off x="5500694" y="4143380"/>
            <a:ext cx="714380" cy="4857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hlinkClick r:id="rId4" action="ppaction://hlinksldjump"/>
              </a:rPr>
              <a:t>67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9" name="Прямоугольник 98"/>
          <p:cNvSpPr/>
          <p:nvPr/>
        </p:nvSpPr>
        <p:spPr>
          <a:xfrm>
            <a:off x="4643438" y="4143380"/>
            <a:ext cx="714380" cy="4857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hlinkClick r:id="rId36" action="ppaction://hlinksldjump"/>
              </a:rPr>
              <a:t>66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0" name="Прямоугольник 99"/>
          <p:cNvSpPr/>
          <p:nvPr/>
        </p:nvSpPr>
        <p:spPr>
          <a:xfrm>
            <a:off x="3786182" y="4143380"/>
            <a:ext cx="714380" cy="4857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hlinkClick r:id="rId37" action="ppaction://hlinksldjump"/>
              </a:rPr>
              <a:t>65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1" name="Прямоугольник 100"/>
          <p:cNvSpPr/>
          <p:nvPr/>
        </p:nvSpPr>
        <p:spPr>
          <a:xfrm>
            <a:off x="2928926" y="4143380"/>
            <a:ext cx="714380" cy="4857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hlinkClick r:id="rId4" action="ppaction://hlinksldjump"/>
              </a:rPr>
              <a:t>64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2" name="Прямоугольник 101"/>
          <p:cNvSpPr/>
          <p:nvPr/>
        </p:nvSpPr>
        <p:spPr>
          <a:xfrm>
            <a:off x="2000232" y="4143380"/>
            <a:ext cx="714380" cy="5000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hlinkClick r:id="rId38" action="ppaction://hlinksldjump"/>
              </a:rPr>
              <a:t>63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3" name="Прямоугольник 102"/>
          <p:cNvSpPr/>
          <p:nvPr/>
        </p:nvSpPr>
        <p:spPr>
          <a:xfrm>
            <a:off x="285720" y="4714884"/>
            <a:ext cx="714380" cy="4857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hlinkClick r:id="rId4" action="ppaction://hlinksldjump"/>
              </a:rPr>
              <a:t>71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4" name="Прямоугольник 103"/>
          <p:cNvSpPr/>
          <p:nvPr/>
        </p:nvSpPr>
        <p:spPr>
          <a:xfrm>
            <a:off x="1142976" y="4714884"/>
            <a:ext cx="714380" cy="4857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hlinkClick r:id="rId39" action="ppaction://hlinksldjump"/>
              </a:rPr>
              <a:t>72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5" name="Прямоугольник 104"/>
          <p:cNvSpPr/>
          <p:nvPr/>
        </p:nvSpPr>
        <p:spPr>
          <a:xfrm>
            <a:off x="8072462" y="4714884"/>
            <a:ext cx="714380" cy="4857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hlinkClick r:id="rId40" action="ppaction://hlinksldjump"/>
              </a:rPr>
              <a:t>80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6" name="Прямоугольник 105"/>
          <p:cNvSpPr/>
          <p:nvPr/>
        </p:nvSpPr>
        <p:spPr>
          <a:xfrm>
            <a:off x="7215206" y="4714884"/>
            <a:ext cx="714380" cy="4857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hlinkClick r:id="rId4" action="ppaction://hlinksldjump"/>
              </a:rPr>
              <a:t>79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7" name="Прямоугольник 106"/>
          <p:cNvSpPr/>
          <p:nvPr/>
        </p:nvSpPr>
        <p:spPr>
          <a:xfrm>
            <a:off x="6357950" y="4714884"/>
            <a:ext cx="714380" cy="4857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hlinkClick r:id="rId41" action="ppaction://hlinksldjump"/>
              </a:rPr>
              <a:t>78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8" name="Прямоугольник 107"/>
          <p:cNvSpPr/>
          <p:nvPr/>
        </p:nvSpPr>
        <p:spPr>
          <a:xfrm>
            <a:off x="5500694" y="4714884"/>
            <a:ext cx="714380" cy="4857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hlinkClick r:id="rId42" action="ppaction://hlinksldjump"/>
              </a:rPr>
              <a:t>77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9" name="Прямоугольник 108"/>
          <p:cNvSpPr/>
          <p:nvPr/>
        </p:nvSpPr>
        <p:spPr>
          <a:xfrm>
            <a:off x="4643438" y="4714884"/>
            <a:ext cx="714380" cy="4857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hlinkClick r:id="rId43" action="ppaction://hlinksldjump"/>
              </a:rPr>
              <a:t>76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0" name="Прямоугольник 109"/>
          <p:cNvSpPr/>
          <p:nvPr/>
        </p:nvSpPr>
        <p:spPr>
          <a:xfrm>
            <a:off x="3786182" y="4714884"/>
            <a:ext cx="714380" cy="4857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hlinkClick r:id="rId4" action="ppaction://hlinksldjump"/>
              </a:rPr>
              <a:t>75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1" name="Прямоугольник 110"/>
          <p:cNvSpPr/>
          <p:nvPr/>
        </p:nvSpPr>
        <p:spPr>
          <a:xfrm>
            <a:off x="2928926" y="4714884"/>
            <a:ext cx="714380" cy="4857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hlinkClick r:id="rId44" action="ppaction://hlinksldjump"/>
              </a:rPr>
              <a:t>74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2" name="Прямоугольник 111"/>
          <p:cNvSpPr/>
          <p:nvPr/>
        </p:nvSpPr>
        <p:spPr>
          <a:xfrm>
            <a:off x="2000232" y="4714884"/>
            <a:ext cx="714380" cy="5000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hlinkClick r:id="rId4" action="ppaction://hlinksldjump"/>
              </a:rPr>
              <a:t>73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3" name="Прямоугольник 112"/>
          <p:cNvSpPr/>
          <p:nvPr/>
        </p:nvSpPr>
        <p:spPr>
          <a:xfrm>
            <a:off x="285720" y="5357826"/>
            <a:ext cx="714380" cy="5572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hlinkClick r:id="rId45" action="ppaction://hlinksldjump"/>
              </a:rPr>
              <a:t>81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4" name="Прямоугольник 113"/>
          <p:cNvSpPr/>
          <p:nvPr/>
        </p:nvSpPr>
        <p:spPr>
          <a:xfrm>
            <a:off x="1142976" y="5429264"/>
            <a:ext cx="714380" cy="4857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hlinkClick r:id="rId46" action="ppaction://hlinksldjump"/>
              </a:rPr>
              <a:t>82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5" name="Прямоугольник 114"/>
          <p:cNvSpPr/>
          <p:nvPr/>
        </p:nvSpPr>
        <p:spPr>
          <a:xfrm>
            <a:off x="8072462" y="5429264"/>
            <a:ext cx="714380" cy="4857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hlinkClick r:id="rId47" action="ppaction://hlinksldjump"/>
              </a:rPr>
              <a:t>90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6" name="Прямоугольник 115"/>
          <p:cNvSpPr/>
          <p:nvPr/>
        </p:nvSpPr>
        <p:spPr>
          <a:xfrm>
            <a:off x="7215206" y="5429264"/>
            <a:ext cx="714380" cy="4857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hlinkClick r:id="rId4" action="ppaction://hlinksldjump"/>
              </a:rPr>
              <a:t>89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7" name="Прямоугольник 116"/>
          <p:cNvSpPr/>
          <p:nvPr/>
        </p:nvSpPr>
        <p:spPr>
          <a:xfrm>
            <a:off x="6357950" y="5429264"/>
            <a:ext cx="714380" cy="4857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hlinkClick r:id="rId4" action="ppaction://hlinksldjump"/>
              </a:rPr>
              <a:t>88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8" name="Прямоугольник 117"/>
          <p:cNvSpPr/>
          <p:nvPr/>
        </p:nvSpPr>
        <p:spPr>
          <a:xfrm>
            <a:off x="5500694" y="5429264"/>
            <a:ext cx="714380" cy="4857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hlinkClick r:id="rId48" action="ppaction://hlinksldjump"/>
              </a:rPr>
              <a:t>87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9" name="Прямоугольник 118"/>
          <p:cNvSpPr/>
          <p:nvPr/>
        </p:nvSpPr>
        <p:spPr>
          <a:xfrm>
            <a:off x="4643438" y="5429264"/>
            <a:ext cx="714380" cy="4857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hlinkClick r:id="rId4" action="ppaction://hlinksldjump"/>
              </a:rPr>
              <a:t>86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0" name="Прямоугольник 119"/>
          <p:cNvSpPr/>
          <p:nvPr/>
        </p:nvSpPr>
        <p:spPr>
          <a:xfrm>
            <a:off x="3786182" y="5429264"/>
            <a:ext cx="714380" cy="4857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hlinkClick r:id="rId4" action="ppaction://hlinksldjump"/>
              </a:rPr>
              <a:t>85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1" name="Прямоугольник 120"/>
          <p:cNvSpPr/>
          <p:nvPr/>
        </p:nvSpPr>
        <p:spPr>
          <a:xfrm>
            <a:off x="2928926" y="5429264"/>
            <a:ext cx="714380" cy="4857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hlinkClick r:id="rId49" action="ppaction://hlinksldjump"/>
              </a:rPr>
              <a:t>84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2" name="Прямоугольник 121"/>
          <p:cNvSpPr/>
          <p:nvPr/>
        </p:nvSpPr>
        <p:spPr>
          <a:xfrm>
            <a:off x="2000232" y="5429264"/>
            <a:ext cx="714380" cy="5000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hlinkClick r:id="rId6" action="ppaction://hlinksldjump"/>
              </a:rPr>
              <a:t>83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3" name="Прямоугольник 122"/>
          <p:cNvSpPr/>
          <p:nvPr/>
        </p:nvSpPr>
        <p:spPr>
          <a:xfrm>
            <a:off x="285720" y="6072206"/>
            <a:ext cx="714380" cy="4857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hlinkClick r:id="rId50" action="ppaction://hlinksldjump"/>
              </a:rPr>
              <a:t>91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4" name="Прямоугольник 123"/>
          <p:cNvSpPr/>
          <p:nvPr/>
        </p:nvSpPr>
        <p:spPr>
          <a:xfrm>
            <a:off x="1142976" y="6072206"/>
            <a:ext cx="714380" cy="4857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hlinkClick r:id="rId4" action="ppaction://hlinksldjump"/>
              </a:rPr>
              <a:t>92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5" name="Прямоугольник 124"/>
          <p:cNvSpPr/>
          <p:nvPr/>
        </p:nvSpPr>
        <p:spPr>
          <a:xfrm>
            <a:off x="8072462" y="6072206"/>
            <a:ext cx="714380" cy="4857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hlinkClick r:id="rId4" action="ppaction://hlinksldjump"/>
              </a:rPr>
              <a:t>100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6" name="Прямоугольник 125"/>
          <p:cNvSpPr/>
          <p:nvPr/>
        </p:nvSpPr>
        <p:spPr>
          <a:xfrm>
            <a:off x="7215206" y="6072206"/>
            <a:ext cx="714380" cy="4857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hlinkClick r:id="rId51" action="ppaction://hlinksldjump"/>
              </a:rPr>
              <a:t>99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7" name="Прямоугольник 126"/>
          <p:cNvSpPr/>
          <p:nvPr/>
        </p:nvSpPr>
        <p:spPr>
          <a:xfrm>
            <a:off x="6357950" y="6072206"/>
            <a:ext cx="714380" cy="4857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hlinkClick r:id="rId48" action="ppaction://hlinksldjump"/>
              </a:rPr>
              <a:t>98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8" name="Прямоугольник 127"/>
          <p:cNvSpPr/>
          <p:nvPr/>
        </p:nvSpPr>
        <p:spPr>
          <a:xfrm>
            <a:off x="5500694" y="6072206"/>
            <a:ext cx="714380" cy="4857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hlinkClick r:id="rId4" action="ppaction://hlinksldjump"/>
              </a:rPr>
              <a:t>97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9" name="Прямоугольник 128"/>
          <p:cNvSpPr/>
          <p:nvPr/>
        </p:nvSpPr>
        <p:spPr>
          <a:xfrm>
            <a:off x="4643438" y="6072206"/>
            <a:ext cx="714380" cy="4857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hlinkClick r:id="rId52" action="ppaction://hlinksldjump"/>
              </a:rPr>
              <a:t>96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0" name="Прямоугольник 129"/>
          <p:cNvSpPr/>
          <p:nvPr/>
        </p:nvSpPr>
        <p:spPr>
          <a:xfrm>
            <a:off x="3786182" y="6072206"/>
            <a:ext cx="714380" cy="4857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hlinkClick r:id="rId53" action="ppaction://hlinksldjump"/>
              </a:rPr>
              <a:t>95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1" name="Прямоугольник 130"/>
          <p:cNvSpPr/>
          <p:nvPr/>
        </p:nvSpPr>
        <p:spPr>
          <a:xfrm>
            <a:off x="2928926" y="6072206"/>
            <a:ext cx="714380" cy="4857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hlinkClick r:id="rId4" action="ppaction://hlinksldjump"/>
              </a:rPr>
              <a:t>94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2" name="Прямоугольник 131"/>
          <p:cNvSpPr/>
          <p:nvPr/>
        </p:nvSpPr>
        <p:spPr>
          <a:xfrm>
            <a:off x="2000232" y="6072206"/>
            <a:ext cx="714380" cy="5000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hlinkClick r:id="rId4" action="ppaction://hlinksldjump"/>
              </a:rPr>
              <a:t>93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3" name="Управляющая кнопка: далее 132">
            <a:hlinkClick r:id="" action="ppaction://hlinkshowjump?jump=lastslide" highlightClick="1"/>
          </p:cNvPr>
          <p:cNvSpPr/>
          <p:nvPr/>
        </p:nvSpPr>
        <p:spPr>
          <a:xfrm>
            <a:off x="8101584" y="6500834"/>
            <a:ext cx="1042416" cy="357166"/>
          </a:xfrm>
          <a:prstGeom prst="actionButtonForwardNext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320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1" fill="hold">
                      <p:stCondLst>
                        <p:cond delay="0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32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3" fill="hold">
                      <p:stCondLst>
                        <p:cond delay="0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338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9" fill="hold">
                      <p:stCondLst>
                        <p:cond delay="0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344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5" fill="hold">
                      <p:stCondLst>
                        <p:cond delay="0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356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7" fill="hold">
                      <p:stCondLst>
                        <p:cond delay="0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6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368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9" fill="hold">
                      <p:stCondLst>
                        <p:cond delay="0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74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5" fill="hold">
                      <p:stCondLst>
                        <p:cond delay="0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8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380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1" fill="hold">
                      <p:stCondLst>
                        <p:cond delay="0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386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7" fill="hold">
                      <p:stCondLst>
                        <p:cond delay="0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392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3" fill="hold">
                      <p:stCondLst>
                        <p:cond delay="0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398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9" fill="hold">
                      <p:stCondLst>
                        <p:cond delay="0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2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404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5" fill="hold">
                      <p:stCondLst>
                        <p:cond delay="0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8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410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1" fill="hold">
                      <p:stCondLst>
                        <p:cond delay="0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4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416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7" fill="hold">
                      <p:stCondLst>
                        <p:cond delay="0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0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422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3" fill="hold">
                      <p:stCondLst>
                        <p:cond delay="0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6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428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9" fill="hold">
                      <p:stCondLst>
                        <p:cond delay="0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2" dur="2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434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5" fill="hold">
                      <p:stCondLst>
                        <p:cond delay="0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8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440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1" fill="hold">
                      <p:stCondLst>
                        <p:cond delay="0"/>
                      </p:stCondLst>
                      <p:childTnLst>
                        <p:par>
                          <p:cTn id="442" fill="hold">
                            <p:stCondLst>
                              <p:cond delay="0"/>
                            </p:stCondLst>
                            <p:childTnLst>
                              <p:par>
                                <p:cTn id="4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4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446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7" fill="hold">
                      <p:stCondLst>
                        <p:cond delay="0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0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452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3" fill="hold">
                      <p:stCondLst>
                        <p:cond delay="0"/>
                      </p:stCondLst>
                      <p:childTnLst>
                        <p:par>
                          <p:cTn id="454" fill="hold">
                            <p:stCondLst>
                              <p:cond delay="0"/>
                            </p:stCondLst>
                            <p:childTnLst>
                              <p:par>
                                <p:cTn id="4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6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458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9" fill="hold">
                      <p:stCondLst>
                        <p:cond delay="0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2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464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5" fill="hold">
                      <p:stCondLst>
                        <p:cond delay="0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8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470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1" fill="hold">
                      <p:stCondLst>
                        <p:cond delay="0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4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476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7" fill="hold">
                      <p:stCondLst>
                        <p:cond delay="0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0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482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3" fill="hold">
                      <p:stCondLst>
                        <p:cond delay="0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6" dur="2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488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9" fill="hold">
                      <p:stCondLst>
                        <p:cond delay="0"/>
                      </p:stCondLst>
                      <p:childTnLst>
                        <p:par>
                          <p:cTn id="490" fill="hold">
                            <p:stCondLst>
                              <p:cond delay="0"/>
                            </p:stCondLst>
                            <p:childTnLst>
                              <p:par>
                                <p:cTn id="49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2" dur="2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494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5" fill="hold">
                      <p:stCondLst>
                        <p:cond delay="0"/>
                      </p:stCondLst>
                      <p:childTnLst>
                        <p:par>
                          <p:cTn id="496" fill="hold">
                            <p:stCondLst>
                              <p:cond delay="0"/>
                            </p:stCondLst>
                            <p:childTnLst>
                              <p:par>
                                <p:cTn id="4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8" dur="2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500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1" fill="hold">
                      <p:stCondLst>
                        <p:cond delay="0"/>
                      </p:stCondLst>
                      <p:childTnLst>
                        <p:par>
                          <p:cTn id="502" fill="hold">
                            <p:stCondLst>
                              <p:cond delay="0"/>
                            </p:stCondLst>
                            <p:childTnLst>
                              <p:par>
                                <p:cTn id="5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4" dur="2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506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7" fill="hold">
                      <p:stCondLst>
                        <p:cond delay="0"/>
                      </p:stCondLst>
                      <p:childTnLst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0" dur="2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512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3" fill="hold">
                      <p:stCondLst>
                        <p:cond delay="0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6" dur="2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518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9" fill="hold">
                      <p:stCondLst>
                        <p:cond delay="0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2" dur="2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524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5" fill="hold">
                      <p:stCondLst>
                        <p:cond delay="0"/>
                      </p:stCondLst>
                      <p:childTnLst>
                        <p:par>
                          <p:cTn id="526" fill="hold">
                            <p:stCondLst>
                              <p:cond delay="0"/>
                            </p:stCondLst>
                            <p:childTnLst>
                              <p:par>
                                <p:cTn id="5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8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530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1" fill="hold">
                      <p:stCondLst>
                        <p:cond delay="0"/>
                      </p:stCondLst>
                      <p:childTnLst>
                        <p:par>
                          <p:cTn id="532" fill="hold">
                            <p:stCondLst>
                              <p:cond delay="0"/>
                            </p:stCondLst>
                            <p:childTnLst>
                              <p:par>
                                <p:cTn id="5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4" dur="2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536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7" fill="hold">
                      <p:stCondLst>
                        <p:cond delay="0"/>
                      </p:stCondLst>
                      <p:childTnLst>
                        <p:par>
                          <p:cTn id="538" fill="hold">
                            <p:stCondLst>
                              <p:cond delay="0"/>
                            </p:stCondLst>
                            <p:childTnLst>
                              <p:par>
                                <p:cTn id="5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0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542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3" fill="hold">
                      <p:stCondLst>
                        <p:cond delay="0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6" dur="2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548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9" fill="hold">
                      <p:stCondLst>
                        <p:cond delay="0"/>
                      </p:stCondLst>
                      <p:childTnLst>
                        <p:par>
                          <p:cTn id="550" fill="hold">
                            <p:stCondLst>
                              <p:cond delay="0"/>
                            </p:stCondLst>
                            <p:childTnLst>
                              <p:par>
                                <p:cTn id="55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2" dur="2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554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5" fill="hold">
                      <p:stCondLst>
                        <p:cond delay="0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8" dur="2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560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1" fill="hold">
                      <p:stCondLst>
                        <p:cond delay="0"/>
                      </p:stCondLst>
                      <p:childTnLst>
                        <p:par>
                          <p:cTn id="562" fill="hold">
                            <p:stCondLst>
                              <p:cond delay="0"/>
                            </p:stCondLst>
                            <p:childTnLst>
                              <p:par>
                                <p:cTn id="56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4" dur="2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566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7" fill="hold">
                      <p:stCondLst>
                        <p:cond delay="0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0" dur="2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572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3" fill="hold">
                      <p:stCondLst>
                        <p:cond delay="0"/>
                      </p:stCondLst>
                      <p:childTnLst>
                        <p:par>
                          <p:cTn id="574" fill="hold">
                            <p:stCondLst>
                              <p:cond delay="0"/>
                            </p:stCondLst>
                            <p:childTnLst>
                              <p:par>
                                <p:cTn id="5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6" dur="2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578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9" fill="hold">
                      <p:stCondLst>
                        <p:cond delay="0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2" dur="2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584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5" fill="hold">
                      <p:stCondLst>
                        <p:cond delay="0"/>
                      </p:stCondLst>
                      <p:childTnLst>
                        <p:par>
                          <p:cTn id="586" fill="hold">
                            <p:stCondLst>
                              <p:cond delay="0"/>
                            </p:stCondLst>
                            <p:childTnLst>
                              <p:par>
                                <p:cTn id="58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8" dur="2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590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1" fill="hold">
                      <p:stCondLst>
                        <p:cond delay="0"/>
                      </p:stCondLst>
                      <p:childTnLst>
                        <p:par>
                          <p:cTn id="592" fill="hold">
                            <p:stCondLst>
                              <p:cond delay="0"/>
                            </p:stCondLst>
                            <p:childTnLst>
                              <p:par>
                                <p:cTn id="59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4" dur="2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596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7" fill="hold">
                      <p:stCondLst>
                        <p:cond delay="0"/>
                      </p:stCondLst>
                      <p:childTnLst>
                        <p:par>
                          <p:cTn id="598" fill="hold">
                            <p:stCondLst>
                              <p:cond delay="0"/>
                            </p:stCondLst>
                            <p:childTnLst>
                              <p:par>
                                <p:cTn id="59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0" dur="2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63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</p:bldLst>
  </p:timing>
</p:sld>
</file>

<file path=ppt/theme/theme1.xml><?xml version="1.0" encoding="utf-8"?>
<a:theme xmlns:a="http://schemas.openxmlformats.org/drawingml/2006/main" name="Тема45">
  <a:themeElements>
    <a:clrScheme name="Оформление по умолчанию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FFCC99"/>
      </a:folHlink>
    </a:clrScheme>
    <a:fontScheme name="Оформление по умолчанию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Тема45</Template>
  <TotalTime>1240</TotalTime>
  <Words>1256</Words>
  <Application>Microsoft Office PowerPoint</Application>
  <PresentationFormat>Экран (4:3)</PresentationFormat>
  <Paragraphs>369</Paragraphs>
  <Slides>60</Slides>
  <Notes>1</Notes>
  <HiddenSlides>50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60</vt:i4>
      </vt:variant>
    </vt:vector>
  </HeadingPairs>
  <TitlesOfParts>
    <vt:vector size="61" baseType="lpstr">
      <vt:lpstr>Тема45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Дом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Сергей</dc:creator>
  <cp:lastModifiedBy>users</cp:lastModifiedBy>
  <cp:revision>104</cp:revision>
  <dcterms:created xsi:type="dcterms:W3CDTF">2013-04-18T12:05:01Z</dcterms:created>
  <dcterms:modified xsi:type="dcterms:W3CDTF">2021-12-27T13:40:10Z</dcterms:modified>
</cp:coreProperties>
</file>